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387" autoAdjust="0"/>
  </p:normalViewPr>
  <p:slideViewPr>
    <p:cSldViewPr>
      <p:cViewPr varScale="1">
        <p:scale>
          <a:sx n="107" d="100"/>
          <a:sy n="107" d="100"/>
        </p:scale>
        <p:origin x="1380" y="7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241AD-1589-400B-BC74-4CE1B506CBA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4F0A2-F34F-43CD-90ED-9E6488830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C942F-60D4-AF4A-B454-BCC88628C1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0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D7AA6-6E24-A342-BD04-F3DAA8B30D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30171" indent="-280835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3340" indent="-224668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2677" indent="-224668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22013" indent="-224668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4AA8DC6-908D-514E-A501-13CF46433100}" type="slidenum">
              <a:rPr lang="en-US" sz="1200">
                <a:latin typeface="P22 Typewriter" charset="0"/>
              </a:rPr>
              <a:pPr/>
              <a:t>32</a:t>
            </a:fld>
            <a:endParaRPr lang="en-US" sz="1200">
              <a:latin typeface="P22 Typewriter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1" tIns="45716" rIns="91431" bIns="45716"/>
          <a:lstStyle/>
          <a:p>
            <a:r>
              <a:rPr lang="en-GB" dirty="0">
                <a:latin typeface="P22 Typewriter" charset="0"/>
              </a:rPr>
              <a:t>Mozart was born in 1756.</a:t>
            </a:r>
          </a:p>
          <a:p>
            <a:endParaRPr lang="en-GB" dirty="0">
              <a:latin typeface="P22 Typewriter" charset="0"/>
            </a:endParaRPr>
          </a:p>
          <a:p>
            <a:r>
              <a:rPr lang="en-GB" dirty="0">
                <a:latin typeface="P22 Typewriter" charset="0"/>
              </a:rPr>
              <a:t>The reason for wanting only </a:t>
            </a:r>
            <a:r>
              <a:rPr lang="en-GB" i="1" dirty="0">
                <a:latin typeface="P22 Typewriter" charset="0"/>
              </a:rPr>
              <a:t>exact</a:t>
            </a:r>
            <a:r>
              <a:rPr lang="en-GB" dirty="0">
                <a:latin typeface="P22 Typewriter" charset="0"/>
              </a:rPr>
              <a:t> answers to be returned, is to get systems to accurately pinpoint the answer within the text.  </a:t>
            </a:r>
            <a:endParaRPr lang="en-GB" dirty="0" smtClean="0">
              <a:latin typeface="P22 Typewriter" charset="0"/>
            </a:endParaRPr>
          </a:p>
          <a:p>
            <a:r>
              <a:rPr lang="en-GB" dirty="0" smtClean="0">
                <a:latin typeface="P22 Typewriter" charset="0"/>
              </a:rPr>
              <a:t>Systems </a:t>
            </a:r>
            <a:r>
              <a:rPr lang="en-GB" dirty="0">
                <a:latin typeface="P22 Typewriter" charset="0"/>
              </a:rPr>
              <a:t>can then provide as much context as the user requests, but to return context you need to know the extent of the answer within the text, </a:t>
            </a:r>
            <a:endParaRPr lang="en-GB" dirty="0" smtClean="0">
              <a:latin typeface="P22 Typewriter" charset="0"/>
            </a:endParaRPr>
          </a:p>
          <a:p>
            <a:r>
              <a:rPr lang="en-GB" dirty="0" smtClean="0">
                <a:latin typeface="P22 Typewriter" charset="0"/>
              </a:rPr>
              <a:t>i.e</a:t>
            </a:r>
            <a:r>
              <a:rPr lang="en-GB" dirty="0">
                <a:latin typeface="P22 Typewriter" charset="0"/>
              </a:rPr>
              <a:t>. exactly what piece of text constitutes just the answer and nothing else.</a:t>
            </a:r>
            <a:endParaRPr lang="en-US" dirty="0">
              <a:latin typeface="P22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0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30171" indent="-280835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3340" indent="-224668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2677" indent="-224668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22013" indent="-224668" defTabSz="914274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4AA8DC6-908D-514E-A501-13CF46433100}" type="slidenum">
              <a:rPr lang="en-US" sz="1200">
                <a:latin typeface="P22 Typewriter" charset="0"/>
              </a:rPr>
              <a:pPr/>
              <a:t>33</a:t>
            </a:fld>
            <a:endParaRPr lang="en-US" sz="1200">
              <a:latin typeface="P22 Typewriter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1" tIns="45716" rIns="91431" bIns="45716"/>
          <a:lstStyle/>
          <a:p>
            <a:r>
              <a:rPr lang="en-GB" dirty="0">
                <a:latin typeface="P22 Typewriter" charset="0"/>
              </a:rPr>
              <a:t>Mozart was born in 1756.</a:t>
            </a:r>
          </a:p>
          <a:p>
            <a:endParaRPr lang="en-GB" dirty="0">
              <a:latin typeface="P22 Typewriter" charset="0"/>
            </a:endParaRPr>
          </a:p>
          <a:p>
            <a:r>
              <a:rPr lang="en-GB" dirty="0">
                <a:latin typeface="P22 Typewriter" charset="0"/>
              </a:rPr>
              <a:t>The reason for wanting only </a:t>
            </a:r>
            <a:r>
              <a:rPr lang="en-GB" i="1" dirty="0">
                <a:latin typeface="P22 Typewriter" charset="0"/>
              </a:rPr>
              <a:t>exact</a:t>
            </a:r>
            <a:r>
              <a:rPr lang="en-GB" dirty="0">
                <a:latin typeface="P22 Typewriter" charset="0"/>
              </a:rPr>
              <a:t> answers to be returned, is to get systems to accurately pinpoint the answer within the text.  </a:t>
            </a:r>
            <a:endParaRPr lang="en-GB" dirty="0" smtClean="0">
              <a:latin typeface="P22 Typewriter" charset="0"/>
            </a:endParaRPr>
          </a:p>
          <a:p>
            <a:r>
              <a:rPr lang="en-GB" dirty="0" smtClean="0">
                <a:latin typeface="P22 Typewriter" charset="0"/>
              </a:rPr>
              <a:t>Systems </a:t>
            </a:r>
            <a:r>
              <a:rPr lang="en-GB" dirty="0">
                <a:latin typeface="P22 Typewriter" charset="0"/>
              </a:rPr>
              <a:t>can then provide as much context as the user requests, but to return context you need to know the extent of the answer within the text, </a:t>
            </a:r>
            <a:endParaRPr lang="en-GB" dirty="0" smtClean="0">
              <a:latin typeface="P22 Typewriter" charset="0"/>
            </a:endParaRPr>
          </a:p>
          <a:p>
            <a:r>
              <a:rPr lang="en-GB" dirty="0" smtClean="0">
                <a:latin typeface="P22 Typewriter" charset="0"/>
              </a:rPr>
              <a:t>i.e</a:t>
            </a:r>
            <a:r>
              <a:rPr lang="en-GB" dirty="0">
                <a:latin typeface="P22 Typewriter" charset="0"/>
              </a:rPr>
              <a:t>. exactly what piece of text constitutes just the answer and nothing else.</a:t>
            </a:r>
            <a:endParaRPr lang="en-US" dirty="0">
              <a:latin typeface="P22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9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7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8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58000" cy="81915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71550"/>
            <a:ext cx="6172200" cy="3733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3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5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3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9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3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1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858000" cy="8572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971553"/>
            <a:ext cx="6172200" cy="3623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85DF1-4749-4983-8E27-08064506E8C2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7D2A0-331B-4D0D-A323-32D40D6C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7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0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8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5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47.png"/><Relationship Id="rId16" Type="http://schemas.openxmlformats.org/officeDocument/2006/relationships/image" Target="../media/image25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0" Type="http://schemas.openxmlformats.org/officeDocument/2006/relationships/image" Target="../media/image29.png"/><Relationship Id="rId4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5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47.png"/><Relationship Id="rId16" Type="http://schemas.openxmlformats.org/officeDocument/2006/relationships/image" Target="../media/image25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0" Type="http://schemas.openxmlformats.org/officeDocument/2006/relationships/image" Target="../media/image29.png"/><Relationship Id="rId4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5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47.png"/><Relationship Id="rId16" Type="http://schemas.openxmlformats.org/officeDocument/2006/relationships/image" Target="../media/image25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0" Type="http://schemas.openxmlformats.org/officeDocument/2006/relationships/image" Target="../media/image29.png"/><Relationship Id="rId4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5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47.png"/><Relationship Id="rId16" Type="http://schemas.openxmlformats.org/officeDocument/2006/relationships/image" Target="../media/image25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0" Type="http://schemas.openxmlformats.org/officeDocument/2006/relationships/image" Target="../media/image29.png"/><Relationship Id="rId4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257301"/>
            <a:ext cx="5829300" cy="141089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Natural Language Processing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Question Answering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Sudeshna Sarkar</a:t>
            </a:r>
          </a:p>
          <a:p>
            <a:r>
              <a:rPr lang="en-US" dirty="0" smtClean="0"/>
              <a:t>17 </a:t>
            </a:r>
            <a:r>
              <a:rPr lang="en-US" dirty="0" smtClean="0"/>
              <a:t>Oct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Reading-based QA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Key Idea</a:t>
            </a:r>
          </a:p>
          <a:p>
            <a:pPr marL="342900" lvl="1" indent="0">
              <a:buNone/>
            </a:pPr>
            <a:r>
              <a:rPr lang="en-US" dirty="0" smtClean="0"/>
              <a:t>	Look up text that is likely to contain the answer and locate the answer.</a:t>
            </a:r>
          </a:p>
          <a:p>
            <a:pPr lvl="1"/>
            <a:endParaRPr lang="en-US" dirty="0"/>
          </a:p>
          <a:p>
            <a:r>
              <a:rPr lang="en-US" dirty="0" smtClean="0"/>
              <a:t>Key Challenges</a:t>
            </a:r>
          </a:p>
          <a:p>
            <a:pPr lvl="1"/>
            <a:r>
              <a:rPr lang="en-US" dirty="0" smtClean="0"/>
              <a:t>Finding which text bits are likely to contain the answer.</a:t>
            </a:r>
          </a:p>
          <a:p>
            <a:pPr lvl="1"/>
            <a:r>
              <a:rPr lang="en-US" dirty="0" smtClean="0"/>
              <a:t>Finding the answer given a piece of text.</a:t>
            </a:r>
          </a:p>
          <a:p>
            <a:pPr lvl="1"/>
            <a:endParaRPr lang="en-US" dirty="0"/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Doesn’t rely on any particular format for knowledge. </a:t>
            </a:r>
          </a:p>
          <a:p>
            <a:pPr lvl="1"/>
            <a:r>
              <a:rPr lang="en-US" dirty="0" smtClean="0"/>
              <a:t>Can use any text-based source.</a:t>
            </a:r>
          </a:p>
          <a:p>
            <a:pPr lvl="1"/>
            <a:r>
              <a:rPr lang="en-US" dirty="0" smtClean="0"/>
              <a:t>Much of our knowledge is in textual form still.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Large textual sources can be problematic because of spurious matches.</a:t>
            </a:r>
          </a:p>
          <a:p>
            <a:pPr lvl="1"/>
            <a:r>
              <a:rPr lang="en-US" dirty="0" smtClean="0"/>
              <a:t>Need scalable solutions.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04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Reading-based QA: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655" y="1856418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Question Processing</a:t>
            </a:r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2132559" y="1856418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Search</a:t>
            </a:r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3738514" y="1856418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Answer Extraction</a:t>
            </a:r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347868" y="1856418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Answer Scoring</a:t>
            </a:r>
            <a:endParaRPr lang="en-US" sz="1350" dirty="0"/>
          </a:p>
        </p:txBody>
      </p:sp>
      <p:cxnSp>
        <p:nvCxnSpPr>
          <p:cNvPr id="14" name="Straight Arrow Connector 13"/>
          <p:cNvCxnSpPr>
            <a:endCxn id="4" idx="0"/>
          </p:cNvCxnSpPr>
          <p:nvPr/>
        </p:nvCxnSpPr>
        <p:spPr>
          <a:xfrm>
            <a:off x="1105234" y="1442315"/>
            <a:ext cx="0" cy="41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69424" y="2201503"/>
            <a:ext cx="4832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5304" y="2201503"/>
            <a:ext cx="4832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39283" y="2201503"/>
            <a:ext cx="4832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8655" y="3167740"/>
            <a:ext cx="5852370" cy="8972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Can 22"/>
          <p:cNvSpPr/>
          <p:nvPr/>
        </p:nvSpPr>
        <p:spPr>
          <a:xfrm>
            <a:off x="2951041" y="3333378"/>
            <a:ext cx="1073157" cy="60735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Corpus</a:t>
            </a:r>
            <a:endParaRPr lang="en-US" sz="1350" dirty="0"/>
          </a:p>
        </p:txBody>
      </p:sp>
      <p:sp>
        <p:nvSpPr>
          <p:cNvPr id="24" name="Can 23"/>
          <p:cNvSpPr/>
          <p:nvPr/>
        </p:nvSpPr>
        <p:spPr>
          <a:xfrm>
            <a:off x="1446224" y="3333378"/>
            <a:ext cx="1073157" cy="60735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Question Templates</a:t>
            </a:r>
            <a:endParaRPr lang="en-US" sz="1350" dirty="0"/>
          </a:p>
        </p:txBody>
      </p:sp>
      <p:sp>
        <p:nvSpPr>
          <p:cNvPr id="25" name="Can 24"/>
          <p:cNvSpPr/>
          <p:nvPr/>
        </p:nvSpPr>
        <p:spPr>
          <a:xfrm>
            <a:off x="4584608" y="3333378"/>
            <a:ext cx="1073157" cy="60735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Taxonomic</a:t>
            </a:r>
          </a:p>
          <a:p>
            <a:pPr algn="ctr"/>
            <a:r>
              <a:rPr lang="en-US" sz="1350" dirty="0"/>
              <a:t>Resources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899678" y="1442315"/>
            <a:ext cx="0" cy="41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51042" y="4285820"/>
            <a:ext cx="18606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Resources</a:t>
            </a:r>
            <a:endParaRPr lang="en-US" sz="13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68655" y="987267"/>
            <a:ext cx="10731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Question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5334000" y="1047750"/>
            <a:ext cx="10731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Answers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2508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Processing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89688" y="1023780"/>
            <a:ext cx="3718800" cy="7155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350" dirty="0"/>
          </a:p>
          <a:p>
            <a:r>
              <a:rPr lang="en-US" sz="1350" dirty="0"/>
              <a:t>What is the tallest mountain in the world?</a:t>
            </a:r>
          </a:p>
          <a:p>
            <a:r>
              <a:rPr lang="en-US" sz="1350" dirty="0"/>
              <a:t>  </a:t>
            </a:r>
            <a:endParaRPr lang="en-US" sz="1350" dirty="0"/>
          </a:p>
        </p:txBody>
      </p:sp>
      <p:sp>
        <p:nvSpPr>
          <p:cNvPr id="20" name="Rectangle 19"/>
          <p:cNvSpPr/>
          <p:nvPr/>
        </p:nvSpPr>
        <p:spPr>
          <a:xfrm>
            <a:off x="3123799" y="2125727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Question Processing</a:t>
            </a:r>
            <a:endParaRPr lang="en-US" sz="1350" dirty="0"/>
          </a:p>
        </p:txBody>
      </p:sp>
      <p:sp>
        <p:nvSpPr>
          <p:cNvPr id="6" name="Rectangle 5"/>
          <p:cNvSpPr/>
          <p:nvPr/>
        </p:nvSpPr>
        <p:spPr>
          <a:xfrm>
            <a:off x="1626432" y="3225349"/>
            <a:ext cx="4001512" cy="7729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r>
              <a:rPr lang="en-US" sz="1350" dirty="0"/>
              <a:t>Question Type: 	</a:t>
            </a:r>
            <a:r>
              <a:rPr lang="en-US" sz="1350" b="1" dirty="0"/>
              <a:t>WHAT</a:t>
            </a:r>
          </a:p>
          <a:p>
            <a:r>
              <a:rPr lang="en-US" sz="1350" dirty="0"/>
              <a:t>Answer Type:	</a:t>
            </a:r>
            <a:r>
              <a:rPr lang="en-US" sz="1350" b="1" dirty="0" smtClean="0"/>
              <a:t>MOUNTAIN</a:t>
            </a:r>
            <a:endParaRPr lang="en-US" sz="1350" b="1" dirty="0"/>
          </a:p>
          <a:p>
            <a:r>
              <a:rPr lang="en-US" sz="1350" dirty="0"/>
              <a:t>Keywords:		</a:t>
            </a:r>
            <a:r>
              <a:rPr lang="en-US" sz="1350" b="1" dirty="0"/>
              <a:t>tallest, mountain, world</a:t>
            </a:r>
            <a:r>
              <a:rPr lang="en-US" sz="1350" dirty="0"/>
              <a:t>		</a:t>
            </a:r>
            <a:endParaRPr lang="en-US" sz="1350" dirty="0"/>
          </a:p>
        </p:txBody>
      </p:sp>
      <p:cxnSp>
        <p:nvCxnSpPr>
          <p:cNvPr id="8" name="Straight Arrow Connector 7"/>
          <p:cNvCxnSpPr>
            <a:stCxn id="3" idx="2"/>
            <a:endCxn id="20" idx="0"/>
          </p:cNvCxnSpPr>
          <p:nvPr/>
        </p:nvCxnSpPr>
        <p:spPr>
          <a:xfrm>
            <a:off x="3649088" y="1739361"/>
            <a:ext cx="11290" cy="386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27188" y="2815899"/>
            <a:ext cx="11289" cy="40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 Identification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9100" y="895350"/>
            <a:ext cx="6019800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Knowing question type helps in many ways.</a:t>
            </a:r>
          </a:p>
          <a:p>
            <a:r>
              <a:rPr lang="en-US" sz="1350" dirty="0"/>
              <a:t>	</a:t>
            </a:r>
            <a:r>
              <a:rPr lang="en-US" sz="1350" dirty="0"/>
              <a:t>-- Provides a way to filter out many candidates.</a:t>
            </a:r>
          </a:p>
          <a:p>
            <a:r>
              <a:rPr lang="en-US" sz="1350" dirty="0"/>
              <a:t>	</a:t>
            </a:r>
            <a:r>
              <a:rPr lang="en-US" sz="1350" dirty="0"/>
              <a:t>-- Often type specific matching and handling are implemented. </a:t>
            </a:r>
            <a:endParaRPr lang="en-US" sz="1350" dirty="0"/>
          </a:p>
        </p:txBody>
      </p:sp>
      <p:graphicFrame>
        <p:nvGraphicFramePr>
          <p:cNvPr id="8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6002"/>
              </p:ext>
            </p:extLst>
          </p:nvPr>
        </p:nvGraphicFramePr>
        <p:xfrm>
          <a:off x="419100" y="1733550"/>
          <a:ext cx="6023899" cy="2917524"/>
        </p:xfrm>
        <a:graphic>
          <a:graphicData uri="http://schemas.openxmlformats.org/drawingml/2006/table">
            <a:tbl>
              <a:tblPr/>
              <a:tblGrid>
                <a:gridCol w="983494"/>
                <a:gridCol w="5040405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Class 1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Answer: single datum or list of items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C: who, when, where, how (old, much, large)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Class 2</a:t>
                      </a:r>
                      <a:endParaRPr kumimoji="1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A: multi-sentence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C: extract from multiple sentences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Class 3</a:t>
                      </a:r>
                      <a:endParaRPr kumimoji="1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A: across several texts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C: comparative/contrastive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5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Class 4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A: an analysis of retrieved information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C: synthesized coherently from several retrieved fragments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5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Class 5</a:t>
                      </a:r>
                      <a:endParaRPr kumimoji="1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A: result of reasoning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charset="0"/>
                        <a:buNone/>
                        <a:tabLst/>
                      </a:pPr>
                      <a:r>
                        <a:rPr kumimoji="1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C: word/domain knowledge and common sense reasoning</a:t>
                      </a:r>
                      <a:endParaRPr kumimoji="1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7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71550"/>
            <a:ext cx="6134100" cy="1295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Hand-generated patterns 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dirty="0" smtClean="0"/>
              <a:t>When … =&gt; Date/Time type question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dirty="0" smtClean="0"/>
              <a:t>Where … =&gt; Location type </a:t>
            </a:r>
            <a:r>
              <a:rPr lang="en-US" dirty="0" smtClean="0"/>
              <a:t>question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Supervised </a:t>
            </a:r>
            <a:r>
              <a:rPr lang="en-US" dirty="0" smtClean="0"/>
              <a:t>Classification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1" y="2360350"/>
            <a:ext cx="4772082" cy="24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23798" y="2079426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Search</a:t>
            </a:r>
            <a:endParaRPr lang="en-US" sz="135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49088" y="1674192"/>
            <a:ext cx="11289" cy="40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627188" y="2815899"/>
            <a:ext cx="0" cy="289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591199" y="894675"/>
            <a:ext cx="4071978" cy="7729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Question Type: 	</a:t>
            </a:r>
            <a:r>
              <a:rPr lang="en-US" sz="1350" b="1" dirty="0">
                <a:solidFill>
                  <a:schemeClr val="bg1">
                    <a:lumMod val="50000"/>
                  </a:schemeClr>
                </a:solidFill>
              </a:rPr>
              <a:t>WHAT</a:t>
            </a:r>
          </a:p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Answer Type:	</a:t>
            </a:r>
            <a:r>
              <a:rPr lang="en-US" sz="1350" b="1" dirty="0" smtClean="0">
                <a:solidFill>
                  <a:schemeClr val="bg1">
                    <a:lumMod val="50000"/>
                  </a:schemeClr>
                </a:solidFill>
              </a:rPr>
              <a:t>MOUNTAIN</a:t>
            </a:r>
            <a:endParaRPr lang="en-US" sz="135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350" dirty="0"/>
              <a:t>Keywords:		</a:t>
            </a:r>
            <a:r>
              <a:rPr lang="en-US" sz="1350" b="1" dirty="0"/>
              <a:t>tallest, mountain, world</a:t>
            </a:r>
            <a:r>
              <a:rPr lang="en-US" sz="1350" dirty="0"/>
              <a:t>		</a:t>
            </a:r>
            <a:endParaRPr lang="en-US" sz="1350" dirty="0"/>
          </a:p>
        </p:txBody>
      </p:sp>
      <p:sp>
        <p:nvSpPr>
          <p:cNvPr id="10" name="Can 9"/>
          <p:cNvSpPr/>
          <p:nvPr/>
        </p:nvSpPr>
        <p:spPr>
          <a:xfrm>
            <a:off x="1295400" y="2120836"/>
            <a:ext cx="1073157" cy="60735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Corpus</a:t>
            </a:r>
            <a:endParaRPr lang="en-US" sz="1350" dirty="0"/>
          </a:p>
        </p:txBody>
      </p:sp>
      <p:cxnSp>
        <p:nvCxnSpPr>
          <p:cNvPr id="12" name="Straight Arrow Connector 11"/>
          <p:cNvCxnSpPr>
            <a:stCxn id="10" idx="4"/>
            <a:endCxn id="5" idx="1"/>
          </p:cNvCxnSpPr>
          <p:nvPr/>
        </p:nvCxnSpPr>
        <p:spPr>
          <a:xfrm>
            <a:off x="2368557" y="2424511"/>
            <a:ext cx="75524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55" y="3122265"/>
            <a:ext cx="2118065" cy="18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1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900" dirty="0" smtClean="0"/>
              <a:t>Key </a:t>
            </a:r>
            <a:r>
              <a:rPr lang="en-US" sz="1900" dirty="0" smtClean="0"/>
              <a:t>benefit: </a:t>
            </a:r>
            <a:r>
              <a:rPr lang="en-US" sz="1900" dirty="0" smtClean="0"/>
              <a:t>limit the amount of </a:t>
            </a:r>
            <a:r>
              <a:rPr lang="en-US" sz="1900" dirty="0" smtClean="0"/>
              <a:t>passages </a:t>
            </a:r>
            <a:r>
              <a:rPr lang="en-US" sz="1900" dirty="0" smtClean="0"/>
              <a:t>to search.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Deeper matching approaches are often much slower</a:t>
            </a:r>
            <a:r>
              <a:rPr lang="en-US" sz="1700" dirty="0" smtClean="0"/>
              <a:t>.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900" dirty="0" smtClean="0"/>
              <a:t>Typical </a:t>
            </a:r>
            <a:r>
              <a:rPr lang="en-US" sz="1900" dirty="0" smtClean="0"/>
              <a:t>approach: </a:t>
            </a:r>
            <a:r>
              <a:rPr lang="en-US" sz="1900" dirty="0" smtClean="0"/>
              <a:t>use keywords-based query.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Remove stop words, perform stemming etc</a:t>
            </a:r>
            <a:r>
              <a:rPr lang="en-US" sz="1700" dirty="0" smtClean="0"/>
              <a:t>.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900" dirty="0" smtClean="0"/>
              <a:t>Different from document retrieval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Passages are often short (same smoothing techniques don’t work well).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Lexical variability is especially thorny when dealing with short passages</a:t>
            </a:r>
            <a:r>
              <a:rPr lang="en-US" sz="1700" dirty="0" smtClean="0"/>
              <a:t>.</a:t>
            </a:r>
            <a:endParaRPr lang="en-US" sz="1700" dirty="0" smtClean="0"/>
          </a:p>
          <a:p>
            <a:pPr>
              <a:lnSpc>
                <a:spcPct val="110000"/>
              </a:lnSpc>
            </a:pPr>
            <a:r>
              <a:rPr lang="en-US" sz="1900" dirty="0" smtClean="0"/>
              <a:t>Often passages are filtered or scored lower for not matching the answer type.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Extraction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91248" y="2131946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Answer </a:t>
            </a:r>
          </a:p>
          <a:p>
            <a:pPr algn="ctr"/>
            <a:r>
              <a:rPr lang="en-US" sz="1350" dirty="0"/>
              <a:t>Extraction</a:t>
            </a:r>
            <a:endParaRPr lang="en-US" sz="135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37866" y="2832129"/>
            <a:ext cx="11289" cy="40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2305004" y="2477031"/>
            <a:ext cx="7862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31" y="1783451"/>
            <a:ext cx="1605623" cy="141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691366" y="936016"/>
            <a:ext cx="3894486" cy="7729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r>
              <a:rPr lang="en-US" sz="1350" dirty="0"/>
              <a:t>Question Type: 	</a:t>
            </a:r>
            <a:r>
              <a:rPr lang="en-US" sz="1350" b="1" dirty="0"/>
              <a:t>WHAT</a:t>
            </a:r>
          </a:p>
          <a:p>
            <a:r>
              <a:rPr lang="en-US" sz="1350" dirty="0"/>
              <a:t>Answer Type:	</a:t>
            </a:r>
            <a:r>
              <a:rPr lang="en-US" sz="1350" b="1" dirty="0" smtClean="0"/>
              <a:t>MOUNTAIN</a:t>
            </a:r>
            <a:endParaRPr lang="en-US" sz="1350" b="1" dirty="0"/>
          </a:p>
          <a:p>
            <a:r>
              <a:rPr lang="en-US" sz="1350" dirty="0">
                <a:solidFill>
                  <a:srgbClr val="7F7F7F"/>
                </a:solidFill>
              </a:rPr>
              <a:t>Keywords:		</a:t>
            </a:r>
            <a:r>
              <a:rPr lang="en-US" sz="1350" b="1" dirty="0">
                <a:solidFill>
                  <a:srgbClr val="7F7F7F"/>
                </a:solidFill>
              </a:rPr>
              <a:t>tallest, mountain, world</a:t>
            </a:r>
            <a:r>
              <a:rPr lang="en-US" sz="1350" dirty="0">
                <a:solidFill>
                  <a:srgbClr val="7F7F7F"/>
                </a:solidFill>
              </a:rPr>
              <a:t>	</a:t>
            </a:r>
            <a:r>
              <a:rPr lang="en-US" sz="1350" dirty="0"/>
              <a:t>	</a:t>
            </a:r>
            <a:endParaRPr lang="en-US" sz="135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49155" y="1709007"/>
            <a:ext cx="11289" cy="40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33401" y="3268747"/>
            <a:ext cx="6090380" cy="13388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b="1" dirty="0"/>
              <a:t>[Mount Everest]</a:t>
            </a:r>
            <a:r>
              <a:rPr lang="en-US" sz="1350" dirty="0"/>
              <a:t> is called the world's highest mountain because it has the highest elevation above sea level.</a:t>
            </a:r>
          </a:p>
          <a:p>
            <a:r>
              <a:rPr lang="en-US" sz="1350" b="1" dirty="0"/>
              <a:t>[Mauna Kea]</a:t>
            </a:r>
            <a:r>
              <a:rPr lang="en-US" sz="1350" dirty="0"/>
              <a:t> is over 10,000 meters tall compared to 8,848 meters for Mount Everest - making it the "world's tallest mountain". </a:t>
            </a:r>
            <a:endParaRPr lang="en-US" sz="1350" dirty="0"/>
          </a:p>
          <a:p>
            <a:r>
              <a:rPr lang="en-US" sz="1350" dirty="0"/>
              <a:t>However, [</a:t>
            </a:r>
            <a:r>
              <a:rPr lang="en-US" sz="1350" b="1" dirty="0"/>
              <a:t>Chimborazo]</a:t>
            </a:r>
            <a:r>
              <a:rPr lang="en-US" sz="1350" dirty="0"/>
              <a:t> has the distinction of being the ""highest mountain above Earth's center". </a:t>
            </a:r>
          </a:p>
        </p:txBody>
      </p:sp>
    </p:spTree>
    <p:extLst>
      <p:ext uri="{BB962C8B-B14F-4D97-AF65-F5344CB8AC3E}">
        <p14:creationId xmlns:p14="http://schemas.microsoft.com/office/powerpoint/2010/main" val="34214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Question type and Answer type guide extraction.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“Where …”</a:t>
            </a:r>
            <a:r>
              <a:rPr lang="en-US" dirty="0" smtClean="0"/>
              <a:t> questions candidates are typically </a:t>
            </a:r>
            <a:r>
              <a:rPr lang="en-US" b="1" dirty="0" smtClean="0"/>
              <a:t>locations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You can </a:t>
            </a:r>
            <a:r>
              <a:rPr lang="en-US" i="1" dirty="0" smtClean="0"/>
              <a:t>learn </a:t>
            </a:r>
            <a:r>
              <a:rPr lang="en-US" dirty="0" smtClean="0"/>
              <a:t>the question type to answer type mapping from data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A standard back-off is to consider all noun phrases in the passage or sentence.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With additional pruning tricks (e.g., remove pronouns</a:t>
            </a:r>
            <a:r>
              <a:rPr lang="en-US" dirty="0" smtClean="0"/>
              <a:t>).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Sequence labeling problem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i.e., predict a sequence of ANSWER labels in sentences.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Over generation is the norm.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Don’t want to miss answers.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We’ve already pruned the search space to a small set of passages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Scoring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1820" y="2664065"/>
            <a:ext cx="1073157" cy="690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Answer </a:t>
            </a:r>
          </a:p>
          <a:p>
            <a:pPr algn="ctr"/>
            <a:r>
              <a:rPr lang="en-US" sz="1350" dirty="0"/>
              <a:t>Scoring</a:t>
            </a:r>
            <a:endParaRPr lang="en-US" sz="135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42820" y="3381844"/>
            <a:ext cx="11289" cy="40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16688" y="2622657"/>
            <a:ext cx="3718801" cy="7729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r>
              <a:rPr lang="en-US" sz="1350" dirty="0"/>
              <a:t>Question Type: 	</a:t>
            </a:r>
            <a:r>
              <a:rPr lang="en-US" sz="1350" b="1" dirty="0"/>
              <a:t>WHAT</a:t>
            </a:r>
          </a:p>
          <a:p>
            <a:r>
              <a:rPr lang="en-US" sz="1350" dirty="0"/>
              <a:t>Answer Type:	</a:t>
            </a:r>
            <a:r>
              <a:rPr lang="en-US" sz="1350" b="1" dirty="0" smtClean="0"/>
              <a:t>MOUNTAIN</a:t>
            </a:r>
            <a:endParaRPr lang="en-US" sz="1350" b="1" dirty="0"/>
          </a:p>
          <a:p>
            <a:r>
              <a:rPr lang="en-US" sz="1350" dirty="0">
                <a:solidFill>
                  <a:schemeClr val="tx1"/>
                </a:solidFill>
              </a:rPr>
              <a:t>Keywords:		</a:t>
            </a:r>
            <a:r>
              <a:rPr lang="en-US" sz="1350" b="1" dirty="0">
                <a:solidFill>
                  <a:schemeClr val="tx1"/>
                </a:solidFill>
              </a:rPr>
              <a:t>tallest, mountain, world</a:t>
            </a:r>
            <a:r>
              <a:rPr lang="en-US" sz="1350" dirty="0">
                <a:solidFill>
                  <a:schemeClr val="tx1"/>
                </a:solidFill>
              </a:rPr>
              <a:t>	</a:t>
            </a:r>
            <a:r>
              <a:rPr lang="en-US" sz="1350" dirty="0"/>
              <a:t>	</a:t>
            </a:r>
            <a:endParaRPr lang="en-US" sz="135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26630" y="2222358"/>
            <a:ext cx="11289" cy="40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89774" y="880174"/>
            <a:ext cx="5845715" cy="13388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b="1" dirty="0"/>
              <a:t>[Mount Everest]</a:t>
            </a:r>
            <a:r>
              <a:rPr lang="en-US" sz="1350" dirty="0"/>
              <a:t> is called the world's highest mountain because it has the highest elevation above sea level.</a:t>
            </a:r>
          </a:p>
          <a:p>
            <a:r>
              <a:rPr lang="en-US" sz="1350" b="1" dirty="0"/>
              <a:t>[Mauna Kea]</a:t>
            </a:r>
            <a:r>
              <a:rPr lang="en-US" sz="1350" dirty="0"/>
              <a:t> is over 10,000 meters tall compared to 8,848 meters for Mount Everest - making it the "world's tallest mountain". </a:t>
            </a:r>
            <a:endParaRPr lang="en-US" sz="1350" dirty="0"/>
          </a:p>
          <a:p>
            <a:r>
              <a:rPr lang="en-US" sz="1350" dirty="0"/>
              <a:t>However, [</a:t>
            </a:r>
            <a:r>
              <a:rPr lang="en-US" sz="1350" b="1" dirty="0"/>
              <a:t>Chimborazo]</a:t>
            </a:r>
            <a:r>
              <a:rPr lang="en-US" sz="1350" dirty="0"/>
              <a:t> has the distinction of being the </a:t>
            </a:r>
            <a:r>
              <a:rPr lang="en-US" sz="1350" dirty="0"/>
              <a:t>“highest </a:t>
            </a:r>
            <a:r>
              <a:rPr lang="en-US" sz="1350" dirty="0"/>
              <a:t>mountain above Earth's center". </a:t>
            </a:r>
          </a:p>
        </p:txBody>
      </p:sp>
      <p:cxnSp>
        <p:nvCxnSpPr>
          <p:cNvPr id="6" name="Straight Arrow Connector 5"/>
          <p:cNvCxnSpPr>
            <a:stCxn id="11" idx="1"/>
            <a:endCxn id="5" idx="3"/>
          </p:cNvCxnSpPr>
          <p:nvPr/>
        </p:nvCxnSpPr>
        <p:spPr>
          <a:xfrm flipH="1" flipV="1">
            <a:off x="2184977" y="3009151"/>
            <a:ext cx="73171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89774" y="3791294"/>
            <a:ext cx="1640036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/>
              <a:t>0.9 </a:t>
            </a:r>
            <a:r>
              <a:rPr lang="en-US" sz="1350" dirty="0"/>
              <a:t>Mauna Kea</a:t>
            </a:r>
            <a:endParaRPr lang="en-US" sz="1350" dirty="0"/>
          </a:p>
          <a:p>
            <a:r>
              <a:rPr lang="en-US" sz="1350" dirty="0"/>
              <a:t>0.5 Mount Everest</a:t>
            </a:r>
          </a:p>
          <a:p>
            <a:r>
              <a:rPr lang="en-US" sz="1350" dirty="0"/>
              <a:t>0.3 Chimborazo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91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Niranjan Balasubramanian</a:t>
            </a:r>
          </a:p>
          <a:p>
            <a:endParaRPr lang="en-US" dirty="0"/>
          </a:p>
          <a:p>
            <a:r>
              <a:rPr lang="en-US" dirty="0"/>
              <a:t>Many Slides from:</a:t>
            </a:r>
          </a:p>
          <a:p>
            <a:r>
              <a:rPr lang="en-US" dirty="0" err="1"/>
              <a:t>Sanda</a:t>
            </a:r>
            <a:r>
              <a:rPr lang="en-US" dirty="0"/>
              <a:t> </a:t>
            </a:r>
            <a:r>
              <a:rPr lang="en-US" dirty="0" err="1"/>
              <a:t>Harabagiu</a:t>
            </a:r>
            <a:r>
              <a:rPr lang="en-US" dirty="0"/>
              <a:t>, Tao Yang</a:t>
            </a:r>
            <a:endParaRPr lang="en-US" dirty="0" smtClean="0"/>
          </a:p>
          <a:p>
            <a:r>
              <a:rPr lang="en-US" dirty="0" smtClean="0"/>
              <a:t>Chris Manning, David </a:t>
            </a:r>
            <a:r>
              <a:rPr lang="en-US" dirty="0" err="1" smtClean="0"/>
              <a:t>Ferrucci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Watson </a:t>
            </a:r>
            <a:r>
              <a:rPr lang="en-US" dirty="0"/>
              <a:t>Team, and Paul Fodor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critical component of most QA systems. </a:t>
            </a:r>
          </a:p>
          <a:p>
            <a:endParaRPr lang="en-US" dirty="0" smtClean="0"/>
          </a:p>
          <a:p>
            <a:r>
              <a:rPr lang="en-US" dirty="0" smtClean="0"/>
              <a:t>Frequency based solutions when using large scale collections such as web.</a:t>
            </a:r>
          </a:p>
          <a:p>
            <a:endParaRPr lang="en-US" dirty="0"/>
          </a:p>
          <a:p>
            <a:r>
              <a:rPr lang="en-US" dirty="0" smtClean="0"/>
              <a:t>State-of-the-art is to use supervised learning over many features.</a:t>
            </a:r>
          </a:p>
          <a:p>
            <a:pPr lvl="1"/>
            <a:r>
              <a:rPr lang="en-US" dirty="0" smtClean="0"/>
              <a:t>BOW similarity between question and context around answer.</a:t>
            </a:r>
          </a:p>
          <a:p>
            <a:pPr lvl="1"/>
            <a:r>
              <a:rPr lang="en-US" dirty="0" smtClean="0"/>
              <a:t>Syntactic similarity</a:t>
            </a:r>
          </a:p>
          <a:p>
            <a:pPr lvl="1"/>
            <a:r>
              <a:rPr lang="en-US" dirty="0" smtClean="0"/>
              <a:t>Semantic similarity </a:t>
            </a:r>
          </a:p>
          <a:p>
            <a:pPr lvl="1"/>
            <a:r>
              <a:rPr lang="en-US" dirty="0" smtClean="0"/>
              <a:t>Graph-matching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smtClean="0"/>
              <a:t>Learning to Rank approach used by Watson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59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AskMSR</a:t>
            </a:r>
            <a:r>
              <a:rPr lang="en-US" dirty="0" smtClean="0"/>
              <a:t>: A Shallow QA Approach</a:t>
            </a:r>
            <a:endParaRPr lang="en-US" dirty="0"/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165" y="1492170"/>
            <a:ext cx="6532883" cy="255285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Extracting answers from a single document is difficult.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Language in document may be quite different from the question.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Web contains the same information repeated in many different ways.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Higher chance that the question language might match some document.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If the same answer is extracted from multiple documents, then it is likely correct.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67845" y="1073045"/>
            <a:ext cx="2682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Use the web!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738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Georgia" charset="0"/>
              </a:rPr>
              <a:t>AskMSR</a:t>
            </a:r>
            <a:r>
              <a:rPr lang="en-GB" dirty="0">
                <a:latin typeface="Georgia" charset="0"/>
              </a:rPr>
              <a:t>: </a:t>
            </a:r>
            <a:r>
              <a:rPr lang="en-GB" dirty="0" smtClean="0">
                <a:latin typeface="Georgia" charset="0"/>
              </a:rPr>
              <a:t>System Architecture</a:t>
            </a:r>
            <a:endParaRPr lang="en-GB" dirty="0">
              <a:latin typeface="Georgia" charset="0"/>
            </a:endParaRPr>
          </a:p>
        </p:txBody>
      </p:sp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9792" r="5469" b="38542"/>
          <a:stretch>
            <a:fillRect/>
          </a:stretch>
        </p:blipFill>
        <p:spPr bwMode="auto">
          <a:xfrm>
            <a:off x="402294" y="1877701"/>
            <a:ext cx="6058792" cy="2144753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2555081" y="1560316"/>
            <a:ext cx="35779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700" dirty="0">
                <a:latin typeface="Times New Roman" charset="0"/>
              </a:rPr>
              <a:t>1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4629150" y="1560316"/>
            <a:ext cx="35779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700" dirty="0">
                <a:latin typeface="Times New Roman" charset="0"/>
              </a:rPr>
              <a:t>2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4629150" y="2315461"/>
            <a:ext cx="35779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700" dirty="0">
                <a:latin typeface="Times New Roman" charset="0"/>
              </a:rPr>
              <a:t>3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588669" y="3213378"/>
            <a:ext cx="35779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700">
                <a:latin typeface="Times New Roman" charset="0"/>
              </a:rPr>
              <a:t>4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2555081" y="3180693"/>
            <a:ext cx="35779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700" dirty="0">
                <a:latin typeface="Times New Roman" charset="0"/>
              </a:rPr>
              <a:t>5</a:t>
            </a:r>
          </a:p>
        </p:txBody>
      </p:sp>
      <p:sp>
        <p:nvSpPr>
          <p:cNvPr id="25608" name="Rectangle 9"/>
          <p:cNvSpPr>
            <a:spLocks noChangeArrowheads="1"/>
          </p:cNvSpPr>
          <p:nvPr/>
        </p:nvSpPr>
        <p:spPr bwMode="auto">
          <a:xfrm>
            <a:off x="2248438" y="2319221"/>
            <a:ext cx="2160846" cy="77864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 sz="135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151" y="1054100"/>
            <a:ext cx="1606550" cy="3000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Question Processing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4588669" y="1029901"/>
            <a:ext cx="1644650" cy="3000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Search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4629150" y="4406900"/>
            <a:ext cx="1644650" cy="3000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Answer Extraction</a:t>
            </a:r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11151" y="4405700"/>
            <a:ext cx="1644650" cy="3000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Answer Scoring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090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AskMSR</a:t>
            </a:r>
            <a:r>
              <a:rPr lang="en-US" dirty="0" smtClean="0"/>
              <a:t>: Question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65" y="830287"/>
            <a:ext cx="6532883" cy="15985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Intuition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Questions and answers are quite close to each other in syntactic constructions.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Questions can be transformed into answer extraction patterns.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3165" y="2683240"/>
            <a:ext cx="5855685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GB" sz="1350" b="1" dirty="0">
                <a:latin typeface="Georgia" charset="0"/>
              </a:rPr>
              <a:t>Q</a:t>
            </a:r>
            <a:r>
              <a:rPr lang="en-GB" sz="1350" b="1" dirty="0">
                <a:latin typeface="Georgia" charset="0"/>
              </a:rPr>
              <a:t>: </a:t>
            </a:r>
            <a:r>
              <a:rPr lang="en-GB" sz="1350" dirty="0">
                <a:solidFill>
                  <a:srgbClr val="C0504D"/>
                </a:solidFill>
                <a:latin typeface="Georgia" charset="0"/>
              </a:rPr>
              <a:t>Where</a:t>
            </a:r>
            <a:r>
              <a:rPr lang="en-GB" sz="1350" dirty="0">
                <a:latin typeface="Georgia" charset="0"/>
              </a:rPr>
              <a:t> </a:t>
            </a:r>
            <a:r>
              <a:rPr lang="en-GB" sz="1350" dirty="0">
                <a:solidFill>
                  <a:schemeClr val="accent3">
                    <a:lumMod val="75000"/>
                  </a:schemeClr>
                </a:solidFill>
                <a:latin typeface="Georgia" charset="0"/>
              </a:rPr>
              <a:t>is the Louvre Museum located?</a:t>
            </a:r>
            <a:br>
              <a:rPr lang="en-GB" sz="1350" dirty="0">
                <a:solidFill>
                  <a:schemeClr val="accent3">
                    <a:lumMod val="75000"/>
                  </a:schemeClr>
                </a:solidFill>
                <a:latin typeface="Georgia" charset="0"/>
              </a:rPr>
            </a:br>
            <a:r>
              <a:rPr lang="en-GB" sz="1350" dirty="0">
                <a:latin typeface="Georgia" charset="0"/>
              </a:rPr>
              <a:t>            </a:t>
            </a:r>
          </a:p>
          <a:p>
            <a:pPr lvl="1"/>
            <a:r>
              <a:rPr lang="en-GB" sz="1350" b="1" dirty="0">
                <a:latin typeface="Georgia" charset="0"/>
              </a:rPr>
              <a:t>A</a:t>
            </a:r>
            <a:r>
              <a:rPr lang="en-GB" sz="1350" b="1" dirty="0">
                <a:latin typeface="Georgia" charset="0"/>
              </a:rPr>
              <a:t>: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The Louvre Museum is located </a:t>
            </a:r>
            <a:r>
              <a:rPr lang="en-GB" sz="1350" dirty="0">
                <a:latin typeface="Georgia" charset="0"/>
              </a:rPr>
              <a:t>in </a:t>
            </a:r>
            <a:r>
              <a:rPr lang="en-GB" sz="1350" b="1" dirty="0">
                <a:latin typeface="Georgia" charset="0"/>
              </a:rPr>
              <a:t>Paris</a:t>
            </a:r>
          </a:p>
          <a:p>
            <a:pPr lvl="1"/>
            <a:r>
              <a:rPr lang="en-GB" sz="1350" b="1" dirty="0">
                <a:latin typeface="Georgia" charset="0"/>
              </a:rPr>
              <a:t>A: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The Louvre Museum located in</a:t>
            </a:r>
            <a:r>
              <a:rPr lang="en-GB" sz="1350" dirty="0">
                <a:latin typeface="Georgia" charset="0"/>
              </a:rPr>
              <a:t> </a:t>
            </a:r>
            <a:r>
              <a:rPr lang="en-GB" sz="1350" b="1" dirty="0">
                <a:latin typeface="Georgia" charset="0"/>
              </a:rPr>
              <a:t>Paris</a:t>
            </a:r>
            <a:r>
              <a:rPr lang="en-GB" sz="1350" dirty="0">
                <a:latin typeface="Georgia" charset="0"/>
              </a:rPr>
              <a:t>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is</a:t>
            </a:r>
            <a:r>
              <a:rPr lang="en-GB" sz="1350" dirty="0">
                <a:latin typeface="Georgia" charset="0"/>
              </a:rPr>
              <a:t> one of the best.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3165" y="3873865"/>
            <a:ext cx="585568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GB" sz="1350" b="1" dirty="0">
                <a:latin typeface="Georgia" charset="0"/>
              </a:rPr>
              <a:t>Q</a:t>
            </a:r>
            <a:r>
              <a:rPr lang="en-GB" sz="1350" b="1" dirty="0">
                <a:latin typeface="Georgia" charset="0"/>
              </a:rPr>
              <a:t>: </a:t>
            </a:r>
            <a:r>
              <a:rPr lang="en-GB" sz="1350" dirty="0">
                <a:solidFill>
                  <a:srgbClr val="C0504D"/>
                </a:solidFill>
                <a:latin typeface="Georgia" charset="0"/>
              </a:rPr>
              <a:t>Where</a:t>
            </a:r>
            <a:r>
              <a:rPr lang="en-GB" sz="1350" dirty="0">
                <a:latin typeface="Georgia" charset="0"/>
              </a:rPr>
              <a:t> </a:t>
            </a:r>
            <a:r>
              <a:rPr lang="en-GB" sz="1350" dirty="0">
                <a:solidFill>
                  <a:schemeClr val="accent3">
                    <a:lumMod val="75000"/>
                  </a:schemeClr>
                </a:solidFill>
                <a:latin typeface="Georgia" charset="0"/>
              </a:rPr>
              <a:t>is the Louvre Museum located?</a:t>
            </a:r>
            <a:br>
              <a:rPr lang="en-GB" sz="1350" dirty="0">
                <a:solidFill>
                  <a:schemeClr val="accent3">
                    <a:lumMod val="75000"/>
                  </a:schemeClr>
                </a:solidFill>
                <a:latin typeface="Georgia" charset="0"/>
              </a:rPr>
            </a:br>
            <a:r>
              <a:rPr lang="en-GB" sz="1350" dirty="0">
                <a:latin typeface="Georgia" charset="0"/>
              </a:rPr>
              <a:t>            </a:t>
            </a:r>
          </a:p>
          <a:p>
            <a:pPr lvl="1"/>
            <a:r>
              <a:rPr lang="en-GB" sz="1350" b="1" dirty="0">
                <a:latin typeface="Georgia" charset="0"/>
              </a:rPr>
              <a:t>A</a:t>
            </a:r>
            <a:r>
              <a:rPr lang="en-GB" sz="1350" b="1" dirty="0">
                <a:latin typeface="Georgia" charset="0"/>
              </a:rPr>
              <a:t>: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Louvre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Museum is located </a:t>
            </a:r>
            <a:r>
              <a:rPr lang="en-GB" sz="1350" dirty="0">
                <a:latin typeface="Georgia" charset="0"/>
              </a:rPr>
              <a:t>.. </a:t>
            </a:r>
            <a:r>
              <a:rPr lang="en-GB" sz="1350" b="1" dirty="0">
                <a:latin typeface="Georgia" charset="0"/>
              </a:rPr>
              <a:t>[ANSWER]</a:t>
            </a:r>
          </a:p>
          <a:p>
            <a:pPr lvl="1"/>
            <a:r>
              <a:rPr lang="en-GB" sz="1350" b="1" dirty="0">
                <a:latin typeface="Georgia" charset="0"/>
              </a:rPr>
              <a:t>A: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The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location of the Louvre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Museum located </a:t>
            </a:r>
            <a:r>
              <a:rPr lang="en-GB" sz="1350" dirty="0">
                <a:solidFill>
                  <a:srgbClr val="77933C"/>
                </a:solidFill>
                <a:latin typeface="Georgia" charset="0"/>
              </a:rPr>
              <a:t>is </a:t>
            </a:r>
            <a:r>
              <a:rPr lang="en-GB" sz="1350" b="1" dirty="0">
                <a:latin typeface="Georgia" charset="0"/>
              </a:rPr>
              <a:t>[ANSWER] </a:t>
            </a:r>
            <a:endParaRPr lang="en-GB" sz="1350" dirty="0">
              <a:solidFill>
                <a:srgbClr val="77933C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Processing: Rewrite Patterns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275" y="1388328"/>
            <a:ext cx="2019300" cy="2377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sz="1350" b="1" dirty="0"/>
              <a:t>Q</a:t>
            </a:r>
            <a:r>
              <a:rPr lang="pl-PL" sz="1350" b="1" dirty="0"/>
              <a:t>uestion</a:t>
            </a:r>
          </a:p>
          <a:p>
            <a:endParaRPr lang="pl-PL" sz="1350" b="1" dirty="0"/>
          </a:p>
          <a:p>
            <a:r>
              <a:rPr lang="pl-PL" sz="1350" dirty="0"/>
              <a:t>Q </a:t>
            </a:r>
            <a:r>
              <a:rPr lang="pl-PL" sz="1350" b="1" dirty="0">
                <a:solidFill>
                  <a:srgbClr val="FF0000"/>
                </a:solidFill>
              </a:rPr>
              <a:t>v</a:t>
            </a:r>
            <a:r>
              <a:rPr lang="pl-PL" sz="1350" dirty="0"/>
              <a:t> w1 w2 …?</a:t>
            </a:r>
          </a:p>
          <a:p>
            <a:endParaRPr lang="pl-PL" sz="1350" dirty="0"/>
          </a:p>
          <a:p>
            <a:r>
              <a:rPr lang="pl-PL" sz="1350" b="1" dirty="0"/>
              <a:t>Rewrite Patterns</a:t>
            </a:r>
          </a:p>
          <a:p>
            <a:endParaRPr lang="pl-PL" sz="1350" b="1" dirty="0"/>
          </a:p>
          <a:p>
            <a:r>
              <a:rPr lang="en-GB" sz="1350" dirty="0"/>
              <a:t>[</a:t>
            </a:r>
            <a:r>
              <a:rPr lang="en-GB" sz="1350" dirty="0"/>
              <a:t>“</a:t>
            </a:r>
            <a:r>
              <a:rPr lang="en-GB" altLang="ja-JP" sz="135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</a:t>
            </a:r>
            <a:r>
              <a:rPr lang="en-GB" altLang="ja-JP" sz="1350" dirty="0"/>
              <a:t> w1 w2 w3 …</a:t>
            </a:r>
            <a:r>
              <a:rPr lang="en-GB" sz="1350" dirty="0"/>
              <a:t>”</a:t>
            </a:r>
            <a:r>
              <a:rPr lang="en-GB" sz="1350" dirty="0"/>
              <a:t>, L]</a:t>
            </a:r>
            <a:endParaRPr lang="en-GB" altLang="ja-JP" sz="1350" dirty="0"/>
          </a:p>
          <a:p>
            <a:r>
              <a:rPr lang="en-GB" sz="1350" dirty="0"/>
              <a:t>[</a:t>
            </a:r>
            <a:r>
              <a:rPr lang="en-GB" sz="1350" dirty="0"/>
              <a:t>“w1 </a:t>
            </a:r>
            <a:r>
              <a:rPr lang="en-GB" altLang="ja-JP" sz="135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</a:t>
            </a:r>
            <a:r>
              <a:rPr lang="en-GB" sz="1350" dirty="0"/>
              <a:t> w2 w3 …”</a:t>
            </a:r>
            <a:r>
              <a:rPr lang="en-GB" sz="1350" dirty="0"/>
              <a:t>, R]</a:t>
            </a:r>
          </a:p>
          <a:p>
            <a:r>
              <a:rPr lang="en-GB" sz="1350" dirty="0"/>
              <a:t>[</a:t>
            </a:r>
            <a:r>
              <a:rPr lang="en-GB" sz="1350" dirty="0"/>
              <a:t>“w1 w2 </a:t>
            </a:r>
            <a:r>
              <a:rPr lang="en-GB" altLang="ja-JP" sz="135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</a:t>
            </a:r>
            <a:r>
              <a:rPr lang="en-GB" sz="1350" dirty="0"/>
              <a:t> w3 …”</a:t>
            </a:r>
            <a:r>
              <a:rPr lang="en-GB" sz="1350" dirty="0"/>
              <a:t>, R]</a:t>
            </a:r>
          </a:p>
          <a:p>
            <a:r>
              <a:rPr lang="en-GB" sz="1350" dirty="0"/>
              <a:t>…</a:t>
            </a:r>
          </a:p>
          <a:p>
            <a:r>
              <a:rPr lang="en-GB" sz="1350" dirty="0"/>
              <a:t>[</a:t>
            </a:r>
            <a:r>
              <a:rPr lang="en-GB" altLang="ja-JP" sz="135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</a:t>
            </a:r>
            <a:r>
              <a:rPr lang="en-GB" sz="1350" dirty="0"/>
              <a:t> w1 w2 w3 …,   </a:t>
            </a:r>
            <a:r>
              <a:rPr lang="en-GB" sz="1350" dirty="0"/>
              <a:t>E</a:t>
            </a:r>
            <a:r>
              <a:rPr lang="en-GB" sz="1350" dirty="0"/>
              <a:t>]</a:t>
            </a:r>
            <a:endParaRPr lang="en-GB" sz="1350" dirty="0"/>
          </a:p>
        </p:txBody>
      </p:sp>
      <p:sp>
        <p:nvSpPr>
          <p:cNvPr id="6" name="Rectangle 5"/>
          <p:cNvSpPr/>
          <p:nvPr/>
        </p:nvSpPr>
        <p:spPr>
          <a:xfrm>
            <a:off x="2524125" y="1388328"/>
            <a:ext cx="4086225" cy="2377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sz="1350" b="1" dirty="0"/>
              <a:t>Question:</a:t>
            </a:r>
          </a:p>
          <a:p>
            <a:endParaRPr lang="pl-PL" sz="1350" b="1" dirty="0"/>
          </a:p>
          <a:p>
            <a:r>
              <a:rPr lang="pl-PL" sz="1350" dirty="0" err="1"/>
              <a:t>Where</a:t>
            </a:r>
            <a:r>
              <a:rPr lang="pl-PL" sz="1350" dirty="0"/>
              <a:t> </a:t>
            </a:r>
            <a:r>
              <a:rPr lang="pl-PL" sz="1350" dirty="0" err="1"/>
              <a:t>is</a:t>
            </a:r>
            <a:r>
              <a:rPr lang="pl-PL" sz="1350" dirty="0"/>
              <a:t> the </a:t>
            </a:r>
            <a:r>
              <a:rPr lang="pl-PL" sz="1350" dirty="0" err="1"/>
              <a:t>Louvre</a:t>
            </a:r>
            <a:r>
              <a:rPr lang="pl-PL" sz="1350" dirty="0"/>
              <a:t> </a:t>
            </a:r>
            <a:r>
              <a:rPr lang="pl-PL" sz="1350" dirty="0" err="1"/>
              <a:t>located</a:t>
            </a:r>
            <a:r>
              <a:rPr lang="pl-PL" sz="1350" dirty="0"/>
              <a:t>?</a:t>
            </a:r>
          </a:p>
          <a:p>
            <a:endParaRPr lang="pl-PL" sz="1350" b="1" dirty="0"/>
          </a:p>
          <a:p>
            <a:r>
              <a:rPr lang="pl-PL" sz="1350" b="1" dirty="0"/>
              <a:t>Rewrite Patterns:</a:t>
            </a:r>
          </a:p>
          <a:p>
            <a:endParaRPr lang="pl-PL" sz="1350" b="1" dirty="0"/>
          </a:p>
          <a:p>
            <a:r>
              <a:rPr lang="en-GB" sz="1350" dirty="0"/>
              <a:t>[“</a:t>
            </a:r>
            <a:r>
              <a:rPr lang="en-GB" altLang="ja-JP" sz="1350" dirty="0"/>
              <a:t>is the Louvre Museum located</a:t>
            </a:r>
            <a:r>
              <a:rPr lang="en-GB" sz="1350" dirty="0"/>
              <a:t>”, L]</a:t>
            </a:r>
            <a:endParaRPr lang="en-GB" altLang="ja-JP" sz="1350" dirty="0"/>
          </a:p>
          <a:p>
            <a:r>
              <a:rPr lang="en-GB" sz="1350" dirty="0"/>
              <a:t>[“the is Louvre Museum located”, R]</a:t>
            </a:r>
          </a:p>
          <a:p>
            <a:r>
              <a:rPr lang="en-GB" sz="1350" dirty="0"/>
              <a:t>[“the Louvre is Museum located”, R</a:t>
            </a:r>
            <a:r>
              <a:rPr lang="en-GB" sz="1350" dirty="0"/>
              <a:t>]</a:t>
            </a:r>
          </a:p>
          <a:p>
            <a:r>
              <a:rPr lang="en-GB" sz="1350" dirty="0"/>
              <a:t>…</a:t>
            </a:r>
            <a:endParaRPr lang="en-GB" sz="1350" dirty="0"/>
          </a:p>
          <a:p>
            <a:r>
              <a:rPr lang="en-GB" sz="1350" dirty="0"/>
              <a:t>[ the </a:t>
            </a:r>
            <a:r>
              <a:rPr lang="en-GB" sz="1350" dirty="0"/>
              <a:t>Louvre Museum is </a:t>
            </a:r>
            <a:r>
              <a:rPr lang="en-GB" sz="1350" dirty="0"/>
              <a:t>located,   E]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4125" y="4109524"/>
            <a:ext cx="4086225" cy="7155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Some of these patterns are nonsensical.</a:t>
            </a:r>
          </a:p>
          <a:p>
            <a:r>
              <a:rPr lang="en-US" sz="1350" dirty="0"/>
              <a:t>	Don’t care as long as no bad answers are produced!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4125" y="1388328"/>
            <a:ext cx="4086225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1) Move the verb through each position in the question.</a:t>
            </a:r>
          </a:p>
          <a:p>
            <a:endParaRPr lang="en-US" sz="1350" dirty="0"/>
          </a:p>
          <a:p>
            <a:r>
              <a:rPr lang="en-US" sz="1350" dirty="0"/>
              <a:t>2) Add a back-off query that is simply an AND of all non stop word terms.</a:t>
            </a:r>
          </a:p>
          <a:p>
            <a:r>
              <a:rPr lang="en-US" sz="1350" dirty="0"/>
              <a:t>	</a:t>
            </a:r>
            <a:r>
              <a:rPr lang="en-US" sz="1350" dirty="0"/>
              <a:t>To cover patterns that include non-question words.</a:t>
            </a:r>
          </a:p>
          <a:p>
            <a:endParaRPr lang="en-US" sz="1350" dirty="0"/>
          </a:p>
          <a:p>
            <a:r>
              <a:rPr lang="en-US" sz="1350" dirty="0"/>
              <a:t>3) Specify where the answer is located. </a:t>
            </a:r>
          </a:p>
          <a:p>
            <a:r>
              <a:rPr lang="en-US" sz="1350" dirty="0"/>
              <a:t>	</a:t>
            </a:r>
            <a:r>
              <a:rPr lang="en-US" sz="1350" dirty="0"/>
              <a:t>Heuristic left/right/either.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	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7265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Processing: Rewrite Patterns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24125" y="1388328"/>
            <a:ext cx="4086225" cy="23775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sz="1350" b="1" dirty="0"/>
              <a:t>Question:</a:t>
            </a:r>
          </a:p>
          <a:p>
            <a:endParaRPr lang="pl-PL" sz="1350" b="1" dirty="0"/>
          </a:p>
          <a:p>
            <a:r>
              <a:rPr lang="pl-PL" sz="1350" dirty="0" err="1"/>
              <a:t>Where</a:t>
            </a:r>
            <a:r>
              <a:rPr lang="pl-PL" sz="1350" dirty="0"/>
              <a:t> </a:t>
            </a:r>
            <a:r>
              <a:rPr lang="pl-PL" sz="1350" dirty="0" err="1"/>
              <a:t>is</a:t>
            </a:r>
            <a:r>
              <a:rPr lang="pl-PL" sz="1350" dirty="0"/>
              <a:t> the </a:t>
            </a:r>
            <a:r>
              <a:rPr lang="pl-PL" sz="1350" dirty="0" err="1"/>
              <a:t>Louvre</a:t>
            </a:r>
            <a:r>
              <a:rPr lang="pl-PL" sz="1350" dirty="0"/>
              <a:t> </a:t>
            </a:r>
            <a:r>
              <a:rPr lang="pl-PL" sz="1350" dirty="0" err="1"/>
              <a:t>located</a:t>
            </a:r>
            <a:r>
              <a:rPr lang="pl-PL" sz="1350" dirty="0"/>
              <a:t>?</a:t>
            </a:r>
          </a:p>
          <a:p>
            <a:endParaRPr lang="pl-PL" sz="1350" b="1" dirty="0"/>
          </a:p>
          <a:p>
            <a:r>
              <a:rPr lang="pl-PL" sz="1350" b="1" dirty="0"/>
              <a:t>Rewrite Patterns:</a:t>
            </a:r>
          </a:p>
          <a:p>
            <a:endParaRPr lang="pl-PL" sz="1350" b="1" dirty="0"/>
          </a:p>
          <a:p>
            <a:r>
              <a:rPr lang="en-GB" sz="1350" dirty="0"/>
              <a:t>[</a:t>
            </a:r>
            <a:r>
              <a:rPr lang="en-GB" sz="1350" dirty="0"/>
              <a:t>“</a:t>
            </a:r>
            <a:r>
              <a:rPr lang="en-GB" altLang="ja-JP" sz="1350" dirty="0"/>
              <a:t>is </a:t>
            </a:r>
            <a:r>
              <a:rPr lang="en-GB" altLang="ja-JP" sz="1350" dirty="0"/>
              <a:t>the Louvre Museum located</a:t>
            </a:r>
            <a:r>
              <a:rPr lang="en-GB" sz="1350" dirty="0"/>
              <a:t>”, L]</a:t>
            </a:r>
            <a:endParaRPr lang="en-GB" altLang="ja-JP" sz="1350" dirty="0"/>
          </a:p>
          <a:p>
            <a:r>
              <a:rPr lang="en-GB" sz="1350" dirty="0"/>
              <a:t>[“the is Louvre Museum located”, R]</a:t>
            </a:r>
          </a:p>
          <a:p>
            <a:r>
              <a:rPr lang="en-GB" sz="1350" dirty="0"/>
              <a:t>[“the Louvre is Museum located”, R</a:t>
            </a:r>
            <a:r>
              <a:rPr lang="en-GB" sz="1350" dirty="0"/>
              <a:t>]</a:t>
            </a:r>
          </a:p>
          <a:p>
            <a:r>
              <a:rPr lang="en-GB" sz="1350" dirty="0"/>
              <a:t>…</a:t>
            </a:r>
            <a:endParaRPr lang="en-GB" sz="1350" dirty="0"/>
          </a:p>
          <a:p>
            <a:r>
              <a:rPr lang="en-GB" sz="1350" dirty="0"/>
              <a:t>[ the </a:t>
            </a:r>
            <a:r>
              <a:rPr lang="en-GB" sz="1350" dirty="0"/>
              <a:t>Louvre Museum is </a:t>
            </a:r>
            <a:r>
              <a:rPr lang="en-GB" sz="1350" dirty="0"/>
              <a:t>located,   E]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5" y="2634823"/>
            <a:ext cx="2324100" cy="11310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Not all patterns are equal:</a:t>
            </a:r>
          </a:p>
          <a:p>
            <a:r>
              <a:rPr lang="en-US" sz="1350" dirty="0"/>
              <a:t>   High precision low coverage.</a:t>
            </a:r>
            <a:endParaRPr lang="en-US" sz="1350" dirty="0"/>
          </a:p>
          <a:p>
            <a:r>
              <a:rPr lang="en-US" sz="1350" dirty="0"/>
              <a:t>   Low precision high coverage.</a:t>
            </a:r>
          </a:p>
          <a:p>
            <a:endParaRPr lang="en-US" sz="1350" dirty="0"/>
          </a:p>
          <a:p>
            <a:r>
              <a:rPr lang="en-US" sz="1350" dirty="0"/>
              <a:t>Can weight patterns!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57425" y="3009900"/>
            <a:ext cx="371475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85900" y="3333750"/>
            <a:ext cx="1143000" cy="295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Georgia" charset="0"/>
              </a:rPr>
              <a:t>AskMSR</a:t>
            </a:r>
            <a:r>
              <a:rPr lang="en-GB" dirty="0" smtClean="0">
                <a:latin typeface="Georgia" charset="0"/>
              </a:rPr>
              <a:t>: Search</a:t>
            </a:r>
            <a:endParaRPr lang="en-GB" dirty="0">
              <a:latin typeface="Georgia" charset="0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Send all rewrites to a Web search engine</a:t>
            </a:r>
          </a:p>
          <a:p>
            <a:r>
              <a:rPr lang="en-GB" dirty="0"/>
              <a:t>Retrieve top N answers </a:t>
            </a:r>
            <a:r>
              <a:rPr lang="en-GB" dirty="0" smtClean="0"/>
              <a:t>(say 100)</a:t>
            </a:r>
            <a:endParaRPr lang="en-GB" dirty="0"/>
          </a:p>
          <a:p>
            <a:r>
              <a:rPr lang="en-GB" dirty="0"/>
              <a:t>For speed, rely just on search engine’s “snippets</a:t>
            </a:r>
            <a:r>
              <a:rPr lang="en-GB" dirty="0" smtClean="0"/>
              <a:t>”</a:t>
            </a:r>
            <a:endParaRPr lang="en-GB" dirty="0"/>
          </a:p>
          <a:p>
            <a:pPr lvl="1"/>
            <a:r>
              <a:rPr lang="en-GB" dirty="0" smtClean="0"/>
              <a:t>Not </a:t>
            </a:r>
            <a:r>
              <a:rPr lang="en-GB" dirty="0"/>
              <a:t>the full text of the actual </a:t>
            </a:r>
            <a:r>
              <a:rPr lang="en-GB" dirty="0" smtClean="0"/>
              <a:t>document.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8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Georgia" charset="0"/>
              </a:rPr>
              <a:t>AskMSR</a:t>
            </a:r>
            <a:r>
              <a:rPr lang="en-GB" dirty="0" smtClean="0">
                <a:latin typeface="Georgia" charset="0"/>
              </a:rPr>
              <a:t>: Answer Extraction</a:t>
            </a:r>
            <a:endParaRPr lang="en-GB" dirty="0">
              <a:latin typeface="Georgia" charset="0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 smtClean="0">
                <a:latin typeface="Georgia" charset="0"/>
              </a:rPr>
              <a:t>Intuition</a:t>
            </a:r>
          </a:p>
          <a:p>
            <a:endParaRPr lang="en-GB" dirty="0" smtClean="0">
              <a:latin typeface="Georgia" charset="0"/>
            </a:endParaRPr>
          </a:p>
          <a:p>
            <a:r>
              <a:rPr lang="en-GB" dirty="0" smtClean="0">
                <a:latin typeface="Georgia" charset="0"/>
              </a:rPr>
              <a:t>Factoid answers are likely to be short phrases.</a:t>
            </a:r>
          </a:p>
          <a:p>
            <a:r>
              <a:rPr lang="en-GB" dirty="0" smtClean="0">
                <a:latin typeface="Georgia" charset="0"/>
              </a:rPr>
              <a:t>Mine N-Grams and filter it to fit the expected answer types.</a:t>
            </a:r>
          </a:p>
          <a:p>
            <a:pPr lvl="1"/>
            <a:endParaRPr lang="en-GB" dirty="0">
              <a:latin typeface="Georgia" charset="0"/>
            </a:endParaRPr>
          </a:p>
          <a:p>
            <a:pPr marL="0" indent="0">
              <a:buNone/>
            </a:pPr>
            <a:endParaRPr lang="en-GB" dirty="0"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Georgia" charset="0"/>
              </a:rPr>
              <a:t>Answer Extraction: Mining </a:t>
            </a:r>
            <a:r>
              <a:rPr lang="en-GB" dirty="0">
                <a:latin typeface="Georgia" charset="0"/>
              </a:rPr>
              <a:t>N-Grams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165" y="830287"/>
            <a:ext cx="6532883" cy="1503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Simple: Enumerate </a:t>
            </a:r>
            <a:r>
              <a:rPr lang="en-GB" dirty="0" smtClean="0"/>
              <a:t>N</a:t>
            </a:r>
            <a:r>
              <a:rPr lang="en-GB" dirty="0"/>
              <a:t>-grams (N=1,2,3 say) in all retrieved snippets</a:t>
            </a:r>
          </a:p>
          <a:p>
            <a:pPr lvl="1"/>
            <a:r>
              <a:rPr lang="en-GB" dirty="0"/>
              <a:t>Use hash table and other fancy footwork to make this </a:t>
            </a:r>
            <a:r>
              <a:rPr lang="en-GB" dirty="0" smtClean="0"/>
              <a:t>efficient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Weight </a:t>
            </a:r>
            <a:r>
              <a:rPr lang="en-GB" dirty="0"/>
              <a:t>of an n-gram: 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occurrence </a:t>
            </a:r>
            <a:r>
              <a:rPr lang="en-GB" dirty="0"/>
              <a:t>count, each weighted by “reliability” (weight) 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of </a:t>
            </a:r>
            <a:r>
              <a:rPr lang="en-GB" dirty="0"/>
              <a:t>rewrite that fetched the </a:t>
            </a:r>
            <a:r>
              <a:rPr lang="en-GB" dirty="0" smtClean="0"/>
              <a:t>document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371600" y="2585899"/>
            <a:ext cx="4019550" cy="19482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/>
              <a:t>	“Who created the character of Scrooge?</a:t>
            </a:r>
            <a:r>
              <a:rPr lang="en-GB" sz="1500" dirty="0"/>
              <a:t>”</a:t>
            </a:r>
          </a:p>
          <a:p>
            <a:endParaRPr lang="en-GB" sz="150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Dickens - 117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Christmas Carol - 78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Charles Dickens - 75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Disney - 72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Carl Banks - 54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A Christmas - 41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Christmas Carol - 45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Uncle - 31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6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Georgia" charset="0"/>
              </a:rPr>
              <a:t>Answer Extraction: </a:t>
            </a:r>
            <a:r>
              <a:rPr lang="en-GB" dirty="0">
                <a:latin typeface="Georgia" charset="0"/>
              </a:rPr>
              <a:t>Filtering N-Grams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165" y="816483"/>
            <a:ext cx="6532883" cy="225056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Use “</a:t>
            </a:r>
            <a:r>
              <a:rPr lang="en-GB" altLang="ja-JP" b="1" dirty="0"/>
              <a:t>data-type filters</a:t>
            </a:r>
            <a:r>
              <a:rPr lang="en-GB" dirty="0"/>
              <a:t>”</a:t>
            </a:r>
            <a:r>
              <a:rPr lang="en-GB" altLang="ja-JP" dirty="0"/>
              <a:t> = regular </a:t>
            </a:r>
            <a:r>
              <a:rPr lang="en-GB" altLang="ja-JP" dirty="0" smtClean="0"/>
              <a:t>expressions to remove answers that don</a:t>
            </a:r>
            <a:r>
              <a:rPr lang="fr-FR" altLang="ja-JP" dirty="0" smtClean="0"/>
              <a:t>’</a:t>
            </a:r>
            <a:r>
              <a:rPr lang="en-GB" altLang="ja-JP" dirty="0" smtClean="0"/>
              <a:t>t meet expected answer types.</a:t>
            </a: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When…			[Date]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	Where…		       [Location]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	What …			[Date, Location]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	Who …			[Person]</a:t>
            </a:r>
            <a:endParaRPr lang="en-GB" dirty="0"/>
          </a:p>
          <a:p>
            <a:r>
              <a:rPr lang="en-GB" dirty="0" smtClean="0"/>
              <a:t>Boost </a:t>
            </a:r>
            <a:r>
              <a:rPr lang="en-GB" dirty="0"/>
              <a:t>score of  n-grams that do match </a:t>
            </a:r>
            <a:r>
              <a:rPr lang="en-GB" dirty="0" smtClean="0"/>
              <a:t>data types.</a:t>
            </a:r>
            <a:endParaRPr lang="en-GB" dirty="0"/>
          </a:p>
          <a:p>
            <a:r>
              <a:rPr lang="en-GB" dirty="0"/>
              <a:t>Lower score of n-grams that don’t match </a:t>
            </a:r>
            <a:r>
              <a:rPr lang="en-GB" dirty="0" smtClean="0"/>
              <a:t>data types.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71600" y="3214549"/>
            <a:ext cx="4019550" cy="19482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/>
              <a:t>	“Who created the character of Scrooge?</a:t>
            </a:r>
            <a:r>
              <a:rPr lang="en-GB" sz="1500" dirty="0"/>
              <a:t>”</a:t>
            </a:r>
          </a:p>
          <a:p>
            <a:endParaRPr lang="en-GB" sz="150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Dickens </a:t>
            </a:r>
            <a:r>
              <a:rPr lang="en-GB" sz="1350" dirty="0"/>
              <a:t>– 117 * 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dirty="0"/>
              <a:t>Charles </a:t>
            </a:r>
            <a:r>
              <a:rPr lang="en-GB" sz="1350" dirty="0"/>
              <a:t>Dickens </a:t>
            </a:r>
            <a:r>
              <a:rPr lang="en-GB" sz="1350" dirty="0"/>
              <a:t>– 75 </a:t>
            </a:r>
            <a:r>
              <a:rPr lang="en-GB" sz="1350" dirty="0"/>
              <a:t>* </a:t>
            </a:r>
            <a:r>
              <a:rPr lang="en-GB" sz="1350" dirty="0"/>
              <a:t>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Disney </a:t>
            </a:r>
            <a:r>
              <a:rPr lang="en-GB" sz="1350" dirty="0"/>
              <a:t>– 72 </a:t>
            </a:r>
            <a:r>
              <a:rPr lang="en-GB" sz="1350" dirty="0"/>
              <a:t>* </a:t>
            </a:r>
            <a:r>
              <a:rPr lang="en-GB" sz="1350" dirty="0"/>
              <a:t>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Carl Banks </a:t>
            </a:r>
            <a:r>
              <a:rPr lang="en-GB" sz="1350" dirty="0"/>
              <a:t>– 54 </a:t>
            </a:r>
            <a:r>
              <a:rPr lang="en-GB" sz="1350" dirty="0"/>
              <a:t>* </a:t>
            </a:r>
            <a:r>
              <a:rPr lang="en-GB" sz="1350" dirty="0"/>
              <a:t>5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Uncle – 31 </a:t>
            </a:r>
            <a:r>
              <a:rPr lang="en-GB" sz="1350" dirty="0"/>
              <a:t>* </a:t>
            </a:r>
            <a:r>
              <a:rPr lang="en-GB" sz="1350" dirty="0"/>
              <a:t>5</a:t>
            </a:r>
            <a:endParaRPr lang="en-GB" sz="1350" dirty="0"/>
          </a:p>
          <a:p>
            <a:pPr lvl="1">
              <a:lnSpc>
                <a:spcPct val="70000"/>
              </a:lnSpc>
            </a:pP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dirty="0"/>
              <a:t>A </a:t>
            </a:r>
            <a:r>
              <a:rPr lang="en-GB" sz="1350" dirty="0"/>
              <a:t>Christmas </a:t>
            </a:r>
            <a:r>
              <a:rPr lang="en-GB" sz="1350" dirty="0"/>
              <a:t>– 41 * 2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Christmas </a:t>
            </a:r>
            <a:r>
              <a:rPr lang="en-GB" sz="1350" dirty="0"/>
              <a:t>Carol </a:t>
            </a:r>
            <a:r>
              <a:rPr lang="en-GB" sz="1350" dirty="0"/>
              <a:t>– 45 * 2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104102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Question Answering</a:t>
            </a:r>
          </a:p>
          <a:p>
            <a:pPr lvl="1"/>
            <a:r>
              <a:rPr lang="en-US" dirty="0" smtClean="0"/>
              <a:t>Types of QA tasks and approaches</a:t>
            </a:r>
          </a:p>
          <a:p>
            <a:endParaRPr lang="en-US" dirty="0"/>
          </a:p>
          <a:p>
            <a:r>
              <a:rPr lang="en-US" dirty="0" smtClean="0"/>
              <a:t>Reading-based QA</a:t>
            </a:r>
          </a:p>
          <a:p>
            <a:pPr lvl="1"/>
            <a:r>
              <a:rPr lang="en-US" dirty="0" smtClean="0"/>
              <a:t>A General Architecture</a:t>
            </a:r>
          </a:p>
          <a:p>
            <a:pPr lvl="1"/>
            <a:r>
              <a:rPr lang="en-US" dirty="0" smtClean="0"/>
              <a:t>Systems</a:t>
            </a:r>
          </a:p>
          <a:p>
            <a:pPr lvl="2"/>
            <a:r>
              <a:rPr lang="en-US" dirty="0" err="1" smtClean="0"/>
              <a:t>AskMSR</a:t>
            </a:r>
            <a:endParaRPr lang="en-US" dirty="0" smtClean="0"/>
          </a:p>
          <a:p>
            <a:pPr lvl="2"/>
            <a:r>
              <a:rPr lang="en-US" dirty="0" smtClean="0"/>
              <a:t>FALCON</a:t>
            </a:r>
          </a:p>
          <a:p>
            <a:pPr lvl="2"/>
            <a:r>
              <a:rPr lang="en-US" dirty="0" smtClean="0"/>
              <a:t>Watson</a:t>
            </a:r>
          </a:p>
          <a:p>
            <a:pPr marL="685800" lvl="2" indent="0">
              <a:buNone/>
            </a:pPr>
            <a:endParaRPr lang="en-US" dirty="0" smtClean="0"/>
          </a:p>
          <a:p>
            <a:r>
              <a:rPr lang="en-US" dirty="0" smtClean="0"/>
              <a:t>QA over Structured Databases</a:t>
            </a:r>
          </a:p>
          <a:p>
            <a:pPr lvl="1"/>
            <a:r>
              <a:rPr lang="en-US" dirty="0" smtClean="0"/>
              <a:t>Semantic parsing</a:t>
            </a:r>
          </a:p>
          <a:p>
            <a:endParaRPr lang="en-US" dirty="0"/>
          </a:p>
          <a:p>
            <a:r>
              <a:rPr lang="en-US" dirty="0" smtClean="0"/>
              <a:t>Reasoning focused Systems</a:t>
            </a:r>
          </a:p>
          <a:p>
            <a:pPr lvl="1"/>
            <a:r>
              <a:rPr lang="en-US" dirty="0" smtClean="0"/>
              <a:t>Graph-based reasoning</a:t>
            </a:r>
          </a:p>
          <a:p>
            <a:pPr lvl="1"/>
            <a:r>
              <a:rPr lang="en-US" dirty="0" smtClean="0"/>
              <a:t>Probabilistic + Logical Reasoning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Variability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4950" y="1685076"/>
            <a:ext cx="4019550" cy="25299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/>
              <a:t>	“Who created the character of Scrooge?</a:t>
            </a:r>
            <a:r>
              <a:rPr lang="en-GB" sz="1500" dirty="0"/>
              <a:t>”</a:t>
            </a:r>
          </a:p>
          <a:p>
            <a:endParaRPr lang="en-GB" sz="150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b="1" dirty="0"/>
              <a:t>Dickens</a:t>
            </a:r>
            <a:r>
              <a:rPr lang="en-GB" sz="1350" dirty="0"/>
              <a:t> </a:t>
            </a:r>
            <a:r>
              <a:rPr lang="en-GB" sz="1350" dirty="0"/>
              <a:t>– 117 * 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b="1" dirty="0"/>
              <a:t>Charles </a:t>
            </a:r>
            <a:r>
              <a:rPr lang="en-GB" sz="1350" b="1" dirty="0"/>
              <a:t>Dickens</a:t>
            </a:r>
            <a:r>
              <a:rPr lang="en-GB" sz="1350" dirty="0"/>
              <a:t> </a:t>
            </a:r>
            <a:r>
              <a:rPr lang="en-GB" sz="1350" dirty="0"/>
              <a:t>– 75 </a:t>
            </a:r>
            <a:r>
              <a:rPr lang="en-GB" sz="1350" dirty="0"/>
              <a:t>* </a:t>
            </a:r>
            <a:r>
              <a:rPr lang="en-GB" sz="1350" dirty="0"/>
              <a:t>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Disney </a:t>
            </a:r>
            <a:r>
              <a:rPr lang="en-GB" sz="1350" dirty="0"/>
              <a:t>– 72 </a:t>
            </a:r>
            <a:r>
              <a:rPr lang="en-GB" sz="1350" dirty="0"/>
              <a:t>* </a:t>
            </a:r>
            <a:r>
              <a:rPr lang="en-GB" sz="1350" dirty="0"/>
              <a:t>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Carl Banks </a:t>
            </a:r>
            <a:r>
              <a:rPr lang="en-GB" sz="1350" dirty="0"/>
              <a:t>– 54 </a:t>
            </a:r>
            <a:r>
              <a:rPr lang="en-GB" sz="1350" dirty="0"/>
              <a:t>* </a:t>
            </a:r>
            <a:r>
              <a:rPr lang="en-GB" sz="1350" dirty="0"/>
              <a:t>5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Uncle – 31 </a:t>
            </a:r>
            <a:r>
              <a:rPr lang="en-GB" sz="1350" dirty="0"/>
              <a:t>* </a:t>
            </a:r>
            <a:r>
              <a:rPr lang="en-GB" sz="1350" dirty="0"/>
              <a:t>5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…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b="1" dirty="0" err="1"/>
              <a:t>Mr.</a:t>
            </a:r>
            <a:r>
              <a:rPr lang="en-GB" sz="1350" b="1" dirty="0"/>
              <a:t> Dickens </a:t>
            </a:r>
            <a:r>
              <a:rPr lang="en-GB" sz="1350" dirty="0"/>
              <a:t>– 10 * 5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dirty="0"/>
              <a:t>…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b="1" dirty="0" err="1"/>
              <a:t>Mr.</a:t>
            </a:r>
            <a:r>
              <a:rPr lang="en-GB" sz="1350" b="1" dirty="0"/>
              <a:t> Charles Dickens </a:t>
            </a:r>
            <a:r>
              <a:rPr lang="en-GB" sz="1350" dirty="0"/>
              <a:t>– 5 * 5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</a:p>
          <a:p>
            <a:pPr lvl="1">
              <a:lnSpc>
                <a:spcPct val="70000"/>
              </a:lnSpc>
            </a:pPr>
            <a:r>
              <a:rPr lang="en-GB" sz="1350" dirty="0"/>
              <a:t>	</a:t>
            </a:r>
            <a:r>
              <a:rPr lang="en-GB" sz="1350" dirty="0"/>
              <a:t>A </a:t>
            </a:r>
            <a:r>
              <a:rPr lang="en-GB" sz="1350" dirty="0"/>
              <a:t>Christmas </a:t>
            </a:r>
            <a:r>
              <a:rPr lang="en-GB" sz="1350" dirty="0"/>
              <a:t>– 41 * 2</a:t>
            </a:r>
            <a:endParaRPr lang="en-GB" sz="1350" dirty="0"/>
          </a:p>
          <a:p>
            <a:pPr lvl="1">
              <a:lnSpc>
                <a:spcPct val="70000"/>
              </a:lnSpc>
            </a:pPr>
            <a:r>
              <a:rPr lang="en-GB" sz="1350" dirty="0"/>
              <a:t>	Christmas </a:t>
            </a:r>
            <a:r>
              <a:rPr lang="en-GB" sz="1350" dirty="0"/>
              <a:t>Carol </a:t>
            </a:r>
            <a:r>
              <a:rPr lang="en-GB" sz="1350" dirty="0"/>
              <a:t>– 45 * 2</a:t>
            </a:r>
            <a:endParaRPr lang="en-GB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1504950" y="847725"/>
            <a:ext cx="4019550" cy="7155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/>
              <a:t>Issue</a:t>
            </a:r>
          </a:p>
          <a:p>
            <a:r>
              <a:rPr lang="en-US" sz="1350" dirty="0"/>
              <a:t>Answer maybe in expressed in different ways.</a:t>
            </a:r>
          </a:p>
          <a:p>
            <a:r>
              <a:rPr lang="en-US" sz="1350" dirty="0"/>
              <a:t>Counts get distributed.</a:t>
            </a:r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1504950" y="4171950"/>
            <a:ext cx="401955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/>
              <a:t>Solution: </a:t>
            </a:r>
            <a:r>
              <a:rPr lang="en-US" sz="1350" dirty="0"/>
              <a:t>Tiling</a:t>
            </a:r>
          </a:p>
          <a:p>
            <a:endParaRPr lang="en-US" sz="1350" dirty="0"/>
          </a:p>
          <a:p>
            <a:r>
              <a:rPr lang="en-US" sz="1350" dirty="0"/>
              <a:t>Merge sequences A B and B C to form A B C with </a:t>
            </a:r>
          </a:p>
          <a:p>
            <a:r>
              <a:rPr lang="en-US" sz="1350" dirty="0"/>
              <a:t>a</a:t>
            </a:r>
            <a:r>
              <a:rPr lang="en-US" sz="1350" dirty="0"/>
              <a:t>ggregated count.</a:t>
            </a:r>
          </a:p>
        </p:txBody>
      </p:sp>
    </p:spTree>
    <p:extLst>
      <p:ext uri="{BB962C8B-B14F-4D97-AF65-F5344CB8AC3E}">
        <p14:creationId xmlns:p14="http://schemas.microsoft.com/office/powerpoint/2010/main" val="9393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Georgia" charset="0"/>
              </a:rPr>
              <a:t>Answer Scoring: Tiling </a:t>
            </a:r>
            <a:r>
              <a:rPr lang="en-GB" dirty="0">
                <a:latin typeface="Georgia" charset="0"/>
              </a:rPr>
              <a:t>the Answers</a:t>
            </a:r>
          </a:p>
        </p:txBody>
      </p:sp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2400300" y="2181225"/>
            <a:ext cx="1143000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800" b="1">
                <a:latin typeface="Times New Roman" charset="0"/>
              </a:rPr>
              <a:t>  Dickens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428750" y="1781175"/>
            <a:ext cx="2114550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800" b="1" dirty="0">
                <a:latin typeface="Times New Roman" charset="0"/>
              </a:rPr>
              <a:t>  Charles    Dickens </a:t>
            </a:r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914400" y="2595563"/>
            <a:ext cx="1428750" cy="64633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800" b="1">
                <a:latin typeface="Times New Roman" charset="0"/>
              </a:rPr>
              <a:t>  Mr Charles</a:t>
            </a:r>
          </a:p>
        </p:txBody>
      </p:sp>
      <p:sp>
        <p:nvSpPr>
          <p:cNvPr id="33797" name="Text Box 6"/>
          <p:cNvSpPr txBox="1">
            <a:spLocks noChangeArrowheads="1"/>
          </p:cNvSpPr>
          <p:nvPr/>
        </p:nvSpPr>
        <p:spPr bwMode="auto">
          <a:xfrm>
            <a:off x="457200" y="1265635"/>
            <a:ext cx="8217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1800" b="1">
                <a:latin typeface="Times New Roman" charset="0"/>
              </a:rPr>
              <a:t>Scores</a:t>
            </a:r>
          </a:p>
          <a:p>
            <a:pPr>
              <a:lnSpc>
                <a:spcPct val="90000"/>
              </a:lnSpc>
            </a:pPr>
            <a:endParaRPr lang="en-GB" sz="1800" b="1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GB" sz="1800" b="1">
                <a:latin typeface="Times New Roman" charset="0"/>
              </a:rPr>
              <a:t>20</a:t>
            </a:r>
          </a:p>
          <a:p>
            <a:pPr>
              <a:lnSpc>
                <a:spcPct val="90000"/>
              </a:lnSpc>
            </a:pPr>
            <a:endParaRPr lang="en-GB" sz="1800" b="1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GB" sz="1800" b="1">
                <a:latin typeface="Times New Roman" charset="0"/>
              </a:rPr>
              <a:t>15</a:t>
            </a:r>
          </a:p>
          <a:p>
            <a:pPr>
              <a:lnSpc>
                <a:spcPct val="90000"/>
              </a:lnSpc>
            </a:pPr>
            <a:endParaRPr lang="en-GB" sz="1800" b="1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GB" sz="1800" b="1">
                <a:latin typeface="Times New Roman" charset="0"/>
              </a:rPr>
              <a:t>10</a:t>
            </a:r>
          </a:p>
        </p:txBody>
      </p:sp>
      <p:sp>
        <p:nvSpPr>
          <p:cNvPr id="33798" name="AutoShape 7"/>
          <p:cNvSpPr>
            <a:spLocks/>
          </p:cNvSpPr>
          <p:nvPr/>
        </p:nvSpPr>
        <p:spPr bwMode="auto">
          <a:xfrm>
            <a:off x="3714750" y="1600200"/>
            <a:ext cx="285750" cy="1428750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GB" sz="1350" b="1">
                <a:latin typeface="Times New Roman" charset="0"/>
              </a:rPr>
              <a:t>     merged,	 discard</a:t>
            </a:r>
            <a:br>
              <a:rPr lang="en-GB" sz="1350" b="1">
                <a:latin typeface="Times New Roman" charset="0"/>
              </a:rPr>
            </a:br>
            <a:r>
              <a:rPr lang="en-GB" sz="1350" b="1">
                <a:latin typeface="Times New Roman" charset="0"/>
              </a:rPr>
              <a:t>		old n-grams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3657600" y="3257550"/>
            <a:ext cx="2514600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800" b="1">
                <a:latin typeface="Times New Roman" charset="0"/>
              </a:rPr>
              <a:t>  Mr Charles  Dickens</a:t>
            </a:r>
          </a:p>
        </p:txBody>
      </p:sp>
      <p:sp>
        <p:nvSpPr>
          <p:cNvPr id="33800" name="Text Box 9"/>
          <p:cNvSpPr txBox="1">
            <a:spLocks noChangeArrowheads="1"/>
          </p:cNvSpPr>
          <p:nvPr/>
        </p:nvSpPr>
        <p:spPr bwMode="auto">
          <a:xfrm>
            <a:off x="2628900" y="3257550"/>
            <a:ext cx="1020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1800" b="1">
                <a:latin typeface="Times New Roman" charset="0"/>
              </a:rPr>
              <a:t>Score 45</a:t>
            </a:r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4343400" y="2571750"/>
            <a:ext cx="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228600" y="3200400"/>
            <a:ext cx="634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803" name="AutoShape 12"/>
          <p:cNvSpPr>
            <a:spLocks noChangeArrowheads="1"/>
          </p:cNvSpPr>
          <p:nvPr/>
        </p:nvSpPr>
        <p:spPr bwMode="auto">
          <a:xfrm>
            <a:off x="628650" y="3943350"/>
            <a:ext cx="1200150" cy="8001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350" b="1">
                <a:latin typeface="Times New Roman" charset="0"/>
              </a:rPr>
              <a:t>N-Grams</a:t>
            </a:r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 flipV="1">
            <a:off x="2000250" y="43434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805" name="Text Box 14"/>
          <p:cNvSpPr txBox="1">
            <a:spLocks noChangeArrowheads="1"/>
          </p:cNvSpPr>
          <p:nvPr/>
        </p:nvSpPr>
        <p:spPr bwMode="auto">
          <a:xfrm>
            <a:off x="1885951" y="3974306"/>
            <a:ext cx="26853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1800">
                <a:latin typeface="Times New Roman" charset="0"/>
              </a:rPr>
              <a:t>tile highest-scoring n-gram</a:t>
            </a:r>
          </a:p>
        </p:txBody>
      </p:sp>
      <p:sp>
        <p:nvSpPr>
          <p:cNvPr id="33806" name="AutoShape 15"/>
          <p:cNvSpPr>
            <a:spLocks noChangeArrowheads="1"/>
          </p:cNvSpPr>
          <p:nvPr/>
        </p:nvSpPr>
        <p:spPr bwMode="auto">
          <a:xfrm>
            <a:off x="4572000" y="3943350"/>
            <a:ext cx="1200150" cy="8001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350" b="1">
                <a:latin typeface="Times New Roman" charset="0"/>
              </a:rPr>
              <a:t>N-Grams</a:t>
            </a:r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 flipH="1">
            <a:off x="1885950" y="4598194"/>
            <a:ext cx="2800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3808" name="Text Box 17"/>
          <p:cNvSpPr txBox="1">
            <a:spLocks noChangeArrowheads="1"/>
          </p:cNvSpPr>
          <p:nvPr/>
        </p:nvSpPr>
        <p:spPr bwMode="auto">
          <a:xfrm>
            <a:off x="1874044" y="4686300"/>
            <a:ext cx="31236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1800" b="1">
                <a:latin typeface="Times New Roman" charset="0"/>
              </a:rPr>
              <a:t>Repeat, until no more overlap</a:t>
            </a:r>
          </a:p>
        </p:txBody>
      </p:sp>
    </p:spTree>
    <p:extLst>
      <p:ext uri="{BB962C8B-B14F-4D97-AF65-F5344CB8AC3E}">
        <p14:creationId xmlns:p14="http://schemas.microsoft.com/office/powerpoint/2010/main" val="24749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165" y="830287"/>
            <a:ext cx="6532883" cy="9089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900 fact</a:t>
            </a:r>
            <a:r>
              <a:rPr lang="en-GB" dirty="0">
                <a:latin typeface="Georgia" charset="0"/>
              </a:rPr>
              <a:t>-based questions, </a:t>
            </a:r>
            <a:endParaRPr lang="en-GB" dirty="0" smtClean="0">
              <a:latin typeface="Georgia" charset="0"/>
            </a:endParaRPr>
          </a:p>
          <a:p>
            <a:pPr marL="0" indent="0">
              <a:lnSpc>
                <a:spcPct val="85000"/>
              </a:lnSpc>
              <a:buNone/>
            </a:pPr>
            <a:endParaRPr lang="en-GB" dirty="0">
              <a:latin typeface="Georgia" charset="0"/>
            </a:endParaRPr>
          </a:p>
          <a:p>
            <a:pPr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A bit over million documents consisting of news articles.</a:t>
            </a:r>
          </a:p>
          <a:p>
            <a:pPr>
              <a:lnSpc>
                <a:spcPct val="85000"/>
              </a:lnSpc>
            </a:pPr>
            <a:endParaRPr lang="en-GB" dirty="0">
              <a:latin typeface="Georgia" charset="0"/>
            </a:endParaRPr>
          </a:p>
          <a:p>
            <a:pPr>
              <a:lnSpc>
                <a:spcPct val="85000"/>
              </a:lnSpc>
            </a:pPr>
            <a:endParaRPr lang="en-GB" dirty="0" smtClean="0">
              <a:latin typeface="Georgia" charset="0"/>
            </a:endParaRPr>
          </a:p>
          <a:p>
            <a:pPr>
              <a:lnSpc>
                <a:spcPct val="85000"/>
              </a:lnSpc>
            </a:pPr>
            <a:endParaRPr lang="en-GB" dirty="0" smtClean="0">
              <a:latin typeface="Georgia" charset="0"/>
            </a:endParaRPr>
          </a:p>
          <a:p>
            <a:pPr>
              <a:lnSpc>
                <a:spcPct val="85000"/>
              </a:lnSpc>
            </a:pPr>
            <a:endParaRPr lang="en-GB" dirty="0" smtClean="0">
              <a:latin typeface="Georgia" charset="0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" y="-150041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TREC QA Dataset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3165" y="1893150"/>
            <a:ext cx="6532883" cy="27586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1. </a:t>
            </a:r>
            <a:r>
              <a:rPr lang="en-US" sz="1500" b="1" dirty="0">
                <a:latin typeface="Times New Roman" charset="0"/>
              </a:rPr>
              <a:t>Who</a:t>
            </a:r>
            <a:r>
              <a:rPr lang="en-US" sz="1500" dirty="0">
                <a:latin typeface="Times New Roman" charset="0"/>
              </a:rPr>
              <a:t> is the </a:t>
            </a:r>
            <a:r>
              <a:rPr lang="en-US" sz="1500" b="1" dirty="0">
                <a:latin typeface="Times New Roman" charset="0"/>
              </a:rPr>
              <a:t>author</a:t>
            </a:r>
            <a:r>
              <a:rPr lang="en-US" sz="1500" dirty="0">
                <a:latin typeface="Times New Roman" charset="0"/>
              </a:rPr>
              <a:t> of the book, "The Iron Lady: A Biography of Margaret Thatcher"?</a:t>
            </a:r>
          </a:p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2. </a:t>
            </a:r>
            <a:r>
              <a:rPr lang="en-US" sz="1500" b="1" dirty="0">
                <a:latin typeface="Times New Roman" charset="0"/>
              </a:rPr>
              <a:t>What</a:t>
            </a:r>
            <a:r>
              <a:rPr lang="en-US" sz="1500" dirty="0">
                <a:latin typeface="Times New Roman" charset="0"/>
              </a:rPr>
              <a:t> was the </a:t>
            </a:r>
            <a:r>
              <a:rPr lang="en-US" sz="1500" b="1" dirty="0">
                <a:latin typeface="Times New Roman" charset="0"/>
              </a:rPr>
              <a:t>monetary value</a:t>
            </a:r>
            <a:r>
              <a:rPr lang="en-US" sz="1500" dirty="0">
                <a:latin typeface="Times New Roman" charset="0"/>
              </a:rPr>
              <a:t> of the Nobel Peace Prize in 1989?</a:t>
            </a:r>
          </a:p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3. What does the Peugeot company manufacture?</a:t>
            </a:r>
          </a:p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4. </a:t>
            </a:r>
            <a:r>
              <a:rPr lang="en-US" sz="1500" b="1" dirty="0">
                <a:latin typeface="Times New Roman" charset="0"/>
              </a:rPr>
              <a:t>How</a:t>
            </a:r>
            <a:r>
              <a:rPr lang="en-US" sz="1500" dirty="0">
                <a:latin typeface="Times New Roman" charset="0"/>
              </a:rPr>
              <a:t> much did Mercury spend on advertising in 1993?</a:t>
            </a:r>
          </a:p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5. What is </a:t>
            </a:r>
            <a:r>
              <a:rPr lang="en-US" sz="1500" b="1" dirty="0">
                <a:latin typeface="Times New Roman" charset="0"/>
              </a:rPr>
              <a:t>the name of the managing director </a:t>
            </a:r>
            <a:r>
              <a:rPr lang="en-US" sz="1500" dirty="0">
                <a:latin typeface="Times New Roman" charset="0"/>
              </a:rPr>
              <a:t>of Apricot Computer?</a:t>
            </a:r>
          </a:p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6. </a:t>
            </a:r>
            <a:r>
              <a:rPr lang="en-US" sz="1500" b="1" dirty="0">
                <a:latin typeface="Times New Roman" charset="0"/>
              </a:rPr>
              <a:t>Why</a:t>
            </a:r>
            <a:r>
              <a:rPr lang="en-US" sz="1500" dirty="0">
                <a:latin typeface="Times New Roman" charset="0"/>
              </a:rPr>
              <a:t> did David Koresh ask the FBI for a word processor?</a:t>
            </a:r>
          </a:p>
          <a:p>
            <a:pPr marL="0" indent="0">
              <a:buNone/>
            </a:pPr>
            <a:r>
              <a:rPr lang="en-US" sz="1500" dirty="0">
                <a:latin typeface="Times New Roman" charset="0"/>
              </a:rPr>
              <a:t>7. What is the </a:t>
            </a:r>
            <a:r>
              <a:rPr lang="en-US" sz="1500" b="1" dirty="0">
                <a:latin typeface="Times New Roman" charset="0"/>
              </a:rPr>
              <a:t>name of the rare neurological disease </a:t>
            </a:r>
            <a:r>
              <a:rPr lang="en-US" sz="1500" dirty="0">
                <a:latin typeface="Times New Roman" charset="0"/>
              </a:rPr>
              <a:t>with symptoms such as:  involuntary movements (tics), swearing, and incoherent vocalizations (grunts, shouts, etc.)?</a:t>
            </a:r>
          </a:p>
        </p:txBody>
      </p:sp>
    </p:spTree>
    <p:extLst>
      <p:ext uri="{BB962C8B-B14F-4D97-AF65-F5344CB8AC3E}">
        <p14:creationId xmlns:p14="http://schemas.microsoft.com/office/powerpoint/2010/main" val="966989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-214313"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Measures</a:t>
            </a:r>
          </a:p>
          <a:p>
            <a:pPr lvl="1"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Mean </a:t>
            </a:r>
            <a:r>
              <a:rPr lang="en-GB" dirty="0">
                <a:latin typeface="Georgia" charset="0"/>
              </a:rPr>
              <a:t>Reciprocal Rank (MRR) </a:t>
            </a:r>
            <a:r>
              <a:rPr lang="en-GB" dirty="0" smtClean="0">
                <a:latin typeface="Georgia" charset="0"/>
              </a:rPr>
              <a:t>scoring with ranked answers:</a:t>
            </a:r>
            <a:endParaRPr lang="en-GB" dirty="0">
              <a:latin typeface="Georgia" charset="0"/>
            </a:endParaRPr>
          </a:p>
          <a:p>
            <a:pPr lvl="2">
              <a:lnSpc>
                <a:spcPct val="85000"/>
              </a:lnSpc>
            </a:pPr>
            <a:r>
              <a:rPr lang="en-GB" dirty="0">
                <a:latin typeface="Georgia" charset="0"/>
              </a:rPr>
              <a:t>1, 0.5, 0.33, 0.25, 0.2, 0 for 1, 2, 3, 4, 5, 6+ </a:t>
            </a:r>
            <a:r>
              <a:rPr lang="en-GB" dirty="0" smtClean="0">
                <a:latin typeface="Georgia" charset="0"/>
              </a:rPr>
              <a:t>doc</a:t>
            </a:r>
            <a:endParaRPr lang="en-GB" dirty="0">
              <a:latin typeface="Georgia" charset="0"/>
            </a:endParaRPr>
          </a:p>
          <a:p>
            <a:pPr lvl="1" indent="-257175"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Precision/Recall/F1 with Single </a:t>
            </a:r>
            <a:r>
              <a:rPr lang="en-GB" i="1" dirty="0">
                <a:latin typeface="Georgia" charset="0"/>
              </a:rPr>
              <a:t>exact</a:t>
            </a:r>
            <a:r>
              <a:rPr lang="en-GB" dirty="0">
                <a:latin typeface="Georgia" charset="0"/>
              </a:rPr>
              <a:t> </a:t>
            </a:r>
            <a:r>
              <a:rPr lang="en-GB" dirty="0" smtClean="0">
                <a:latin typeface="Georgia" charset="0"/>
              </a:rPr>
              <a:t>answer</a:t>
            </a:r>
          </a:p>
          <a:p>
            <a:pPr lvl="1" indent="-257175">
              <a:lnSpc>
                <a:spcPct val="85000"/>
              </a:lnSpc>
            </a:pPr>
            <a:endParaRPr lang="en-GB" dirty="0">
              <a:latin typeface="Georgia" charset="0"/>
            </a:endParaRPr>
          </a:p>
          <a:p>
            <a:pPr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Discrepancies</a:t>
            </a:r>
          </a:p>
          <a:p>
            <a:pPr lvl="1"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Gold answers can be incomplete.</a:t>
            </a:r>
          </a:p>
          <a:p>
            <a:pPr lvl="1">
              <a:lnSpc>
                <a:spcPct val="85000"/>
              </a:lnSpc>
            </a:pPr>
            <a:r>
              <a:rPr lang="en-GB" dirty="0" smtClean="0">
                <a:latin typeface="Georgia" charset="0"/>
              </a:rPr>
              <a:t>System provided answers can be lexically different from gold answers.</a:t>
            </a:r>
          </a:p>
          <a:p>
            <a:pPr marL="685800" lvl="2" indent="0">
              <a:lnSpc>
                <a:spcPct val="85000"/>
              </a:lnSpc>
              <a:buNone/>
            </a:pPr>
            <a:r>
              <a:rPr lang="en-US" dirty="0" smtClean="0"/>
              <a:t>	e.g</a:t>
            </a:r>
            <a:r>
              <a:rPr lang="en-US" dirty="0"/>
              <a:t>., Mt. Everest,  Mount Everest,  Everest</a:t>
            </a:r>
          </a:p>
          <a:p>
            <a:pPr lvl="1">
              <a:lnSpc>
                <a:spcPct val="85000"/>
              </a:lnSpc>
            </a:pPr>
            <a:endParaRPr lang="en-US" dirty="0">
              <a:latin typeface="Georgia" charset="0"/>
            </a:endParaRP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" y="-150041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78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Georgia" charset="0"/>
              </a:rPr>
              <a:t>Results</a:t>
            </a:r>
            <a:endParaRPr lang="en-GB" sz="1500">
              <a:latin typeface="Georgia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165" y="830287"/>
            <a:ext cx="6532883" cy="2532039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>
                <a:latin typeface="Georgia" charset="0"/>
              </a:rPr>
              <a:t>Technique </a:t>
            </a:r>
            <a:r>
              <a:rPr lang="en-GB" dirty="0">
                <a:latin typeface="Georgia" charset="0"/>
              </a:rPr>
              <a:t>doesn’t do too well </a:t>
            </a:r>
            <a:r>
              <a:rPr lang="en-GB" dirty="0" smtClean="0">
                <a:latin typeface="Georgia" charset="0"/>
              </a:rPr>
              <a:t>(in top </a:t>
            </a:r>
            <a:r>
              <a:rPr lang="en-GB" dirty="0">
                <a:latin typeface="Georgia" charset="0"/>
              </a:rPr>
              <a:t>9 of ~30 participants!)</a:t>
            </a:r>
          </a:p>
          <a:p>
            <a:pPr lvl="1"/>
            <a:r>
              <a:rPr lang="en-GB" dirty="0">
                <a:latin typeface="Georgia" charset="0"/>
              </a:rPr>
              <a:t>MRR = 0.262 (</a:t>
            </a:r>
            <a:r>
              <a:rPr lang="en-GB" dirty="0" err="1">
                <a:latin typeface="Georgia" charset="0"/>
              </a:rPr>
              <a:t>ie</a:t>
            </a:r>
            <a:r>
              <a:rPr lang="en-GB" dirty="0">
                <a:latin typeface="Georgia" charset="0"/>
              </a:rPr>
              <a:t>, right answered ranked about #4-#5)</a:t>
            </a:r>
          </a:p>
          <a:p>
            <a:endParaRPr lang="en-GB" dirty="0" smtClean="0">
              <a:latin typeface="Georgia" charset="0"/>
            </a:endParaRPr>
          </a:p>
          <a:p>
            <a:r>
              <a:rPr lang="en-GB" dirty="0" smtClean="0">
                <a:latin typeface="Georgia" charset="0"/>
              </a:rPr>
              <a:t>Using </a:t>
            </a:r>
            <a:r>
              <a:rPr lang="en-GB" dirty="0">
                <a:latin typeface="Georgia" charset="0"/>
              </a:rPr>
              <a:t>the Web as a whole, not just TREC’s 1M documents…  </a:t>
            </a:r>
            <a:endParaRPr lang="en-GB" dirty="0" smtClean="0">
              <a:latin typeface="Georgia" charset="0"/>
            </a:endParaRPr>
          </a:p>
          <a:p>
            <a:pPr lvl="1"/>
            <a:r>
              <a:rPr lang="en-GB" dirty="0" smtClean="0">
                <a:latin typeface="Georgia" charset="0"/>
              </a:rPr>
              <a:t>MRR </a:t>
            </a:r>
            <a:r>
              <a:rPr lang="en-GB" dirty="0">
                <a:latin typeface="Georgia" charset="0"/>
              </a:rPr>
              <a:t>= 0.42 (</a:t>
            </a:r>
            <a:r>
              <a:rPr lang="en-GB" dirty="0" err="1">
                <a:latin typeface="Georgia" charset="0"/>
              </a:rPr>
              <a:t>ie</a:t>
            </a:r>
            <a:r>
              <a:rPr lang="en-GB" dirty="0">
                <a:latin typeface="Georgia" charset="0"/>
              </a:rPr>
              <a:t>, on average, right answer is ranked about #2-#3)</a:t>
            </a:r>
          </a:p>
          <a:p>
            <a:pPr lvl="1"/>
            <a:r>
              <a:rPr lang="en-GB" dirty="0">
                <a:latin typeface="Georgia" charset="0"/>
              </a:rPr>
              <a:t>Why?  Because it relies on the enormity of the Web!</a:t>
            </a:r>
          </a:p>
          <a:p>
            <a:endParaRPr lang="en-GB" dirty="0" smtClean="0">
              <a:latin typeface="Georgia" charset="0"/>
            </a:endParaRPr>
          </a:p>
          <a:p>
            <a:r>
              <a:rPr lang="en-GB" dirty="0" smtClean="0">
                <a:latin typeface="Georgia" charset="0"/>
              </a:rPr>
              <a:t>Weighting snippets leads to further improvements: +0.02 in MRR.</a:t>
            </a:r>
            <a:endParaRPr lang="en-GB" dirty="0"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Pipelined Architecture Issue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221714" y="2529531"/>
            <a:ext cx="4988586" cy="1980067"/>
            <a:chOff x="778052" y="2181395"/>
            <a:chExt cx="7803160" cy="3214594"/>
          </a:xfrm>
        </p:grpSpPr>
        <p:sp>
          <p:nvSpPr>
            <p:cNvPr id="4" name="Rectangle 3"/>
            <p:cNvSpPr/>
            <p:nvPr/>
          </p:nvSpPr>
          <p:spPr>
            <a:xfrm>
              <a:off x="778052" y="3073562"/>
              <a:ext cx="1430876" cy="9202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Question Processing</a:t>
              </a:r>
              <a:endParaRPr lang="en-US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63257" y="3073562"/>
              <a:ext cx="1430876" cy="9202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Search</a:t>
              </a:r>
              <a:endParaRPr lang="en-US" sz="9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04530" y="3073562"/>
              <a:ext cx="1430876" cy="9202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Answer Extraction</a:t>
              </a:r>
              <a:endParaRPr lang="en-US" sz="9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50336" y="3073562"/>
              <a:ext cx="1430876" cy="9202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Answer Scoring</a:t>
              </a:r>
              <a:endParaRPr lang="en-US" sz="900" dirty="0"/>
            </a:p>
          </p:txBody>
        </p:sp>
        <p:cxnSp>
          <p:nvCxnSpPr>
            <p:cNvPr id="14" name="Straight Arrow Connector 13"/>
            <p:cNvCxnSpPr>
              <a:endCxn id="4" idx="0"/>
            </p:cNvCxnSpPr>
            <p:nvPr/>
          </p:nvCxnSpPr>
          <p:spPr>
            <a:xfrm>
              <a:off x="1493490" y="2521425"/>
              <a:ext cx="0" cy="5521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245744" y="3533676"/>
              <a:ext cx="644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360250" y="3533676"/>
              <a:ext cx="644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72222" y="3533676"/>
              <a:ext cx="644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778052" y="4199692"/>
              <a:ext cx="7803160" cy="119629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3" name="Can 22"/>
            <p:cNvSpPr/>
            <p:nvPr/>
          </p:nvSpPr>
          <p:spPr>
            <a:xfrm>
              <a:off x="3954567" y="4420543"/>
              <a:ext cx="1430876" cy="80980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Corpus</a:t>
              </a:r>
              <a:endParaRPr lang="en-US" sz="9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1948144" y="4420543"/>
              <a:ext cx="1430876" cy="80980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Question Templates</a:t>
              </a:r>
              <a:endParaRPr lang="en-US" sz="900" dirty="0"/>
            </a:p>
          </p:txBody>
        </p:sp>
        <p:sp>
          <p:nvSpPr>
            <p:cNvPr id="25" name="Can 24"/>
            <p:cNvSpPr/>
            <p:nvPr/>
          </p:nvSpPr>
          <p:spPr>
            <a:xfrm>
              <a:off x="6132656" y="4420543"/>
              <a:ext cx="1430876" cy="80980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Taxonomic</a:t>
              </a:r>
            </a:p>
            <a:p>
              <a:pPr algn="ctr"/>
              <a:r>
                <a:rPr lang="en-US" sz="900" dirty="0"/>
                <a:t>Resources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7886083" y="2521425"/>
              <a:ext cx="0" cy="5521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78052" y="2181395"/>
              <a:ext cx="1430876" cy="37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Question</a:t>
              </a:r>
              <a:endParaRPr 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31845" y="2262038"/>
              <a:ext cx="1430876" cy="374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Answers</a:t>
              </a:r>
              <a:endParaRPr lang="en-US" sz="900" dirty="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77" y="111820"/>
            <a:ext cx="841772" cy="495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714" y="933450"/>
            <a:ext cx="4988586" cy="13388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/>
              <a:t>Issues:</a:t>
            </a:r>
          </a:p>
          <a:p>
            <a:r>
              <a:rPr lang="en-US" sz="1350" dirty="0"/>
              <a:t>Errors in each box propagate and compound. </a:t>
            </a:r>
          </a:p>
          <a:p>
            <a:r>
              <a:rPr lang="en-US" sz="1350" dirty="0"/>
              <a:t>Decisions made once aren’t corrected if new evidence is available.</a:t>
            </a:r>
          </a:p>
          <a:p>
            <a:endParaRPr lang="en-US" sz="1350" dirty="0"/>
          </a:p>
          <a:p>
            <a:r>
              <a:rPr lang="en-US" sz="1350" b="1" dirty="0"/>
              <a:t>Idea:</a:t>
            </a:r>
          </a:p>
          <a:p>
            <a:r>
              <a:rPr lang="en-US" sz="1350" dirty="0"/>
              <a:t>Include feedback loops and re-do processing in earlier stages.</a:t>
            </a:r>
          </a:p>
        </p:txBody>
      </p:sp>
    </p:spTree>
    <p:extLst>
      <p:ext uri="{BB962C8B-B14F-4D97-AF65-F5344CB8AC3E}">
        <p14:creationId xmlns:p14="http://schemas.microsoft.com/office/powerpoint/2010/main" val="22323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Loops: FALCON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3" y="915125"/>
            <a:ext cx="6524625" cy="3928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76350"/>
            <a:ext cx="2667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24025"/>
            <a:ext cx="266700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47950"/>
            <a:ext cx="26670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2276475"/>
            <a:ext cx="266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000375"/>
            <a:ext cx="26670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286250"/>
            <a:ext cx="2667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857375"/>
            <a:ext cx="26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0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Loops: FALCON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3" y="915125"/>
            <a:ext cx="6524625" cy="39289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33725" y="1724025"/>
            <a:ext cx="3582323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Loop 1: </a:t>
            </a:r>
          </a:p>
          <a:p>
            <a:r>
              <a:rPr lang="en-US" sz="1200" dirty="0"/>
              <a:t>Do I have good keywords to represent the question?</a:t>
            </a:r>
          </a:p>
          <a:p>
            <a:endParaRPr lang="en-US" sz="1200" dirty="0"/>
          </a:p>
          <a:p>
            <a:r>
              <a:rPr lang="en-US" sz="1200" b="1" dirty="0"/>
              <a:t>Test:</a:t>
            </a:r>
          </a:p>
          <a:p>
            <a:endParaRPr lang="en-US" sz="1200" b="1" dirty="0"/>
          </a:p>
          <a:p>
            <a:r>
              <a:rPr lang="en-US" sz="1200" dirty="0"/>
              <a:t>No: If many passages are retrieved or if too few passages are retrieved.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Yes: Otherwise.</a:t>
            </a:r>
          </a:p>
          <a:p>
            <a:endParaRPr lang="en-US" sz="1200" dirty="0"/>
          </a:p>
          <a:p>
            <a:r>
              <a:rPr lang="en-US" sz="1200" b="1" dirty="0"/>
              <a:t>Action:</a:t>
            </a:r>
          </a:p>
          <a:p>
            <a:endParaRPr lang="en-US" sz="1200" b="1" dirty="0"/>
          </a:p>
          <a:p>
            <a:r>
              <a:rPr lang="en-US" sz="1200" dirty="0"/>
              <a:t>Make query less or more specific depending on the failure mode.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29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Loops: FALCON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3" y="915125"/>
            <a:ext cx="6524625" cy="39289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76350"/>
            <a:ext cx="266700" cy="266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24025"/>
            <a:ext cx="2667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47950"/>
            <a:ext cx="266700" cy="266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2276475"/>
            <a:ext cx="266700" cy="266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000375"/>
            <a:ext cx="266700" cy="266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286250"/>
            <a:ext cx="266700" cy="266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857375"/>
            <a:ext cx="266700" cy="266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675" y="1677553"/>
            <a:ext cx="3582323" cy="32316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Loop 2: </a:t>
            </a:r>
          </a:p>
          <a:p>
            <a:r>
              <a:rPr lang="en-US" sz="1200" dirty="0"/>
              <a:t>Do I have answer candidates that are likely to contain the answer?</a:t>
            </a:r>
          </a:p>
          <a:p>
            <a:endParaRPr lang="en-US" sz="1200" dirty="0"/>
          </a:p>
          <a:p>
            <a:r>
              <a:rPr lang="en-US" sz="1200" b="1" dirty="0"/>
              <a:t>Test:</a:t>
            </a:r>
          </a:p>
          <a:p>
            <a:endParaRPr lang="en-US" sz="1200" b="1" dirty="0"/>
          </a:p>
          <a:p>
            <a:r>
              <a:rPr lang="en-US" sz="1200" dirty="0"/>
              <a:t>No: If dependency structure of question and candidates don’t match.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Yes: Otherwise.</a:t>
            </a:r>
          </a:p>
          <a:p>
            <a:endParaRPr lang="en-US" sz="1200" dirty="0"/>
          </a:p>
          <a:p>
            <a:r>
              <a:rPr lang="en-US" sz="1200" b="1" dirty="0"/>
              <a:t>Action:</a:t>
            </a:r>
            <a:endParaRPr lang="en-US" sz="1200" b="1" dirty="0"/>
          </a:p>
          <a:p>
            <a:r>
              <a:rPr lang="en-US" sz="1200" dirty="0"/>
              <a:t>Add morphological alternations.</a:t>
            </a:r>
          </a:p>
          <a:p>
            <a:r>
              <a:rPr lang="en-US" sz="1200" dirty="0"/>
              <a:t>	</a:t>
            </a:r>
            <a:r>
              <a:rPr lang="en-US" sz="1200" dirty="0"/>
              <a:t>e.g., Who invented </a:t>
            </a:r>
            <a:r>
              <a:rPr lang="en-US" sz="1200" dirty="0">
                <a:sym typeface="Wingdings"/>
              </a:rPr>
              <a:t> + </a:t>
            </a:r>
            <a:r>
              <a:rPr lang="en-US" sz="1200" dirty="0"/>
              <a:t>inventor</a:t>
            </a:r>
          </a:p>
          <a:p>
            <a:endParaRPr lang="en-US" sz="1200" dirty="0"/>
          </a:p>
          <a:p>
            <a:r>
              <a:rPr lang="en-US" sz="1200" dirty="0"/>
              <a:t>Add lexical alternations (synonyms).</a:t>
            </a:r>
          </a:p>
          <a:p>
            <a:r>
              <a:rPr lang="en-US" sz="1200" dirty="0"/>
              <a:t>	</a:t>
            </a:r>
            <a:r>
              <a:rPr lang="en-US" sz="1200" dirty="0"/>
              <a:t>e.g., How far is </a:t>
            </a:r>
            <a:r>
              <a:rPr lang="en-US" sz="1200" dirty="0">
                <a:sym typeface="Wingdings"/>
              </a:rPr>
              <a:t> + distance</a:t>
            </a:r>
          </a:p>
        </p:txBody>
      </p:sp>
    </p:spTree>
    <p:extLst>
      <p:ext uri="{BB962C8B-B14F-4D97-AF65-F5344CB8AC3E}">
        <p14:creationId xmlns:p14="http://schemas.microsoft.com/office/powerpoint/2010/main" val="381921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Deep QA: Watson for Jeopardy!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8" y="1152525"/>
            <a:ext cx="64579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question answering interesting?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65" y="830286"/>
            <a:ext cx="6532883" cy="37524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Often we are interested in </a:t>
            </a:r>
            <a:r>
              <a:rPr lang="en-US" b="1" dirty="0" smtClean="0">
                <a:solidFill>
                  <a:srgbClr val="3366FF"/>
                </a:solidFill>
              </a:rPr>
              <a:t>just answers and not documents.</a:t>
            </a:r>
          </a:p>
          <a:p>
            <a:pPr lvl="1"/>
            <a:r>
              <a:rPr lang="en-US" dirty="0" smtClean="0"/>
              <a:t>Who won the 2015 Super </a:t>
            </a:r>
            <a:r>
              <a:rPr lang="en-US" dirty="0"/>
              <a:t>B</a:t>
            </a:r>
            <a:r>
              <a:rPr lang="en-US" dirty="0" smtClean="0"/>
              <a:t>owl?</a:t>
            </a:r>
          </a:p>
          <a:p>
            <a:pPr lvl="1"/>
            <a:r>
              <a:rPr lang="en-US" dirty="0" smtClean="0"/>
              <a:t>How tall is Taylor Swift? </a:t>
            </a:r>
          </a:p>
          <a:p>
            <a:pPr lvl="1"/>
            <a:r>
              <a:rPr lang="en-US" dirty="0" smtClean="0"/>
              <a:t>Is Tom Hanks married?</a:t>
            </a:r>
          </a:p>
          <a:p>
            <a:pPr lvl="1"/>
            <a:r>
              <a:rPr lang="en-US" dirty="0" smtClean="0"/>
              <a:t>What are two states that share a border with New York?</a:t>
            </a:r>
          </a:p>
          <a:p>
            <a:endParaRPr lang="en-US" dirty="0" smtClean="0"/>
          </a:p>
          <a:p>
            <a:r>
              <a:rPr lang="en-US" dirty="0" smtClean="0"/>
              <a:t>Concise answers can be </a:t>
            </a:r>
            <a:r>
              <a:rPr lang="en-US" b="1" dirty="0" smtClean="0">
                <a:solidFill>
                  <a:srgbClr val="3366FF"/>
                </a:solidFill>
              </a:rPr>
              <a:t>useful for todays </a:t>
            </a:r>
            <a:r>
              <a:rPr lang="en-US" b="1" i="1" dirty="0" smtClean="0">
                <a:solidFill>
                  <a:srgbClr val="3366FF"/>
                </a:solidFill>
              </a:rPr>
              <a:t>mobile </a:t>
            </a:r>
            <a:r>
              <a:rPr lang="en-US" b="1" dirty="0" smtClean="0">
                <a:solidFill>
                  <a:srgbClr val="3366FF"/>
                </a:solidFill>
              </a:rPr>
              <a:t>world.</a:t>
            </a:r>
            <a:endParaRPr lang="en-US" b="1" dirty="0">
              <a:solidFill>
                <a:srgbClr val="3366FF"/>
              </a:solidFill>
            </a:endParaRPr>
          </a:p>
          <a:p>
            <a:endParaRPr lang="en-US" dirty="0"/>
          </a:p>
          <a:p>
            <a:pPr marL="257175" lvl="1" indent="-257175">
              <a:buFont typeface="Arial"/>
              <a:buChar char="•"/>
            </a:pPr>
            <a:r>
              <a:rPr lang="en-US" dirty="0"/>
              <a:t>Useful </a:t>
            </a:r>
            <a:r>
              <a:rPr lang="en-US" b="1" dirty="0" smtClean="0">
                <a:solidFill>
                  <a:srgbClr val="3366FF"/>
                </a:solidFill>
              </a:rPr>
              <a:t>benchmark for AI</a:t>
            </a:r>
            <a:endParaRPr lang="en-US" b="1" dirty="0">
              <a:solidFill>
                <a:srgbClr val="3366FF"/>
              </a:solidFill>
            </a:endParaRPr>
          </a:p>
          <a:p>
            <a:pPr lvl="1"/>
            <a:r>
              <a:rPr lang="en-US" dirty="0" smtClean="0"/>
              <a:t>Can be used as a test of knowledge and understanding.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7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Jeopardy?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165" y="1214051"/>
            <a:ext cx="4369785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50" dirty="0"/>
              <a:t>EACH YEAR IT'S BLACK HISTORY </a:t>
            </a:r>
            <a:r>
              <a:rPr lang="en-US" sz="1350" dirty="0"/>
              <a:t>MONTH</a:t>
            </a:r>
          </a:p>
          <a:p>
            <a:endParaRPr 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183165" y="2087002"/>
            <a:ext cx="4369785" cy="5078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50" dirty="0"/>
              <a:t>SLUMDOG MILLIONAIRE IS SET IN THIS INDIAN </a:t>
            </a:r>
            <a:r>
              <a:rPr lang="en-US" sz="1350" dirty="0"/>
              <a:t>CITY</a:t>
            </a:r>
          </a:p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4820573" y="1214051"/>
            <a:ext cx="1895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$200</a:t>
            </a:r>
          </a:p>
          <a:p>
            <a:r>
              <a:rPr lang="en-US" sz="1350" dirty="0"/>
              <a:t>Months of  Year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0573" y="2087002"/>
            <a:ext cx="1895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$500</a:t>
            </a:r>
          </a:p>
          <a:p>
            <a:r>
              <a:rPr lang="en-US" sz="1350" dirty="0"/>
              <a:t>Recent Movies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183165" y="3053277"/>
            <a:ext cx="4369785" cy="507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50" dirty="0"/>
              <a:t>IT'S THE THIRD-LARGEST STATE IN THE U.S. IN </a:t>
            </a:r>
            <a:r>
              <a:rPr lang="en-US" sz="1350" dirty="0"/>
              <a:t>AREA</a:t>
            </a:r>
          </a:p>
          <a:p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4820573" y="3054304"/>
            <a:ext cx="1895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$300</a:t>
            </a:r>
          </a:p>
          <a:p>
            <a:r>
              <a:rPr lang="en-US" sz="1350" dirty="0"/>
              <a:t>US States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183165" y="3943351"/>
            <a:ext cx="6398610" cy="113107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Each question comes with an assignment of points.</a:t>
            </a:r>
          </a:p>
          <a:p>
            <a:endParaRPr lang="en-US" sz="1350" dirty="0"/>
          </a:p>
          <a:p>
            <a:r>
              <a:rPr lang="en-US" sz="1350" dirty="0"/>
              <a:t>Whoever presses the buzzer first gets to answer.</a:t>
            </a:r>
          </a:p>
          <a:p>
            <a:endParaRPr lang="en-US" sz="1350" dirty="0"/>
          </a:p>
          <a:p>
            <a:r>
              <a:rPr lang="en-US" sz="1350" dirty="0"/>
              <a:t>Correct answer adds points, while incorrect or no answer results in a deduction.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767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 of precision/recall trade-off is needed?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780460"/>
            <a:ext cx="5791200" cy="34611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975" y="4362450"/>
            <a:ext cx="6048375" cy="6381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Best TREC-based QA system (2007) weren’t good enough.</a:t>
            </a:r>
          </a:p>
        </p:txBody>
      </p:sp>
    </p:spTree>
    <p:extLst>
      <p:ext uri="{BB962C8B-B14F-4D97-AF65-F5344CB8AC3E}">
        <p14:creationId xmlns:p14="http://schemas.microsoft.com/office/powerpoint/2010/main" val="328400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single type of approach is going to do best!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8" y="894461"/>
            <a:ext cx="6248400" cy="409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Watson’s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Generate several possible candidate answers (hypothesis).</a:t>
            </a:r>
            <a:endParaRPr lang="en-US" dirty="0"/>
          </a:p>
          <a:p>
            <a:pPr lvl="1"/>
            <a:r>
              <a:rPr lang="en-US" dirty="0" smtClean="0"/>
              <a:t>Go back and find evidence supporting each candidate answer.</a:t>
            </a:r>
            <a:endParaRPr lang="en-US" dirty="0"/>
          </a:p>
          <a:p>
            <a:pPr lvl="1"/>
            <a:r>
              <a:rPr lang="en-US" dirty="0" smtClean="0"/>
              <a:t>Use machine learning to combine evidence.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Key Design Decisions</a:t>
            </a:r>
          </a:p>
          <a:p>
            <a:pPr lvl="1"/>
            <a:r>
              <a:rPr lang="en-US" dirty="0" smtClean="0"/>
              <a:t>Automatically generate knowledge.</a:t>
            </a:r>
          </a:p>
          <a:p>
            <a:pPr lvl="1"/>
            <a:r>
              <a:rPr lang="en-US" dirty="0" smtClean="0"/>
              <a:t>Runtime answer type coercion.</a:t>
            </a:r>
          </a:p>
          <a:p>
            <a:pPr lvl="1"/>
            <a:r>
              <a:rPr lang="en-US" dirty="0" smtClean="0"/>
              <a:t>Massively parallel architecture.</a:t>
            </a:r>
          </a:p>
          <a:p>
            <a:pPr lvl="1"/>
            <a:r>
              <a:rPr lang="en-US" dirty="0" smtClean="0"/>
              <a:t>Tune nearly every component with machine learning.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600075" y="4400550"/>
            <a:ext cx="30003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7500" tIns="35100" rIns="67500" bIns="351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01EB062-9C34-7B44-90BD-9FAE5B684AA9}" type="slidenum">
              <a:rPr lang="en-US" sz="1050">
                <a:solidFill>
                  <a:srgbClr val="696464"/>
                </a:solidFill>
                <a:ea typeface="Microsoft YaHei" charset="0"/>
                <a:cs typeface="Microsoft YaHei" charset="0"/>
              </a:rPr>
              <a:pPr eaLnBrk="1" hangingPunct="1"/>
              <a:t>44</a:t>
            </a:fld>
            <a:endParaRPr lang="en-US" sz="1050">
              <a:solidFill>
                <a:srgbClr val="696464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85800" y="205979"/>
            <a:ext cx="5829300" cy="551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bIns="685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700">
                <a:solidFill>
                  <a:srgbClr val="696464"/>
                </a:solidFill>
                <a:latin typeface="Arial" charset="0"/>
                <a:ea typeface="Microsoft YaHei" charset="0"/>
                <a:cs typeface="Arial Unicode MS" charset="0"/>
              </a:rPr>
              <a:t>How Watson Processes a Question</a:t>
            </a:r>
          </a:p>
        </p:txBody>
      </p:sp>
      <p:sp>
        <p:nvSpPr>
          <p:cNvPr id="16388" name="AutoShape 3"/>
          <p:cNvSpPr>
            <a:spLocks noChangeArrowheads="1"/>
          </p:cNvSpPr>
          <p:nvPr/>
        </p:nvSpPr>
        <p:spPr bwMode="auto">
          <a:xfrm>
            <a:off x="114300" y="685800"/>
            <a:ext cx="1988344" cy="1302544"/>
          </a:xfrm>
          <a:prstGeom prst="roundRect">
            <a:avLst>
              <a:gd name="adj" fmla="val 16667"/>
            </a:avLst>
          </a:prstGeom>
          <a:solidFill>
            <a:srgbClr val="3333FF"/>
          </a:solidFill>
          <a:ln>
            <a:noFill/>
          </a:ln>
          <a:effectLst>
            <a:outerShdw blurRad="63500" dist="17819" dir="2700000" algn="ctr" rotWithShape="0">
              <a:srgbClr val="000000">
                <a:alpha val="40033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 lIns="67500" tIns="0" rIns="67500" bIns="0"/>
          <a:lstStyle/>
          <a:p>
            <a:pPr algn="ctr"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1200" dirty="0">
                <a:solidFill>
                  <a:srgbClr val="FFFFFF"/>
                </a:solidFill>
                <a:latin typeface="Tahoma" charset="0"/>
                <a:cs typeface="Times New Roman" charset="0"/>
              </a:rPr>
              <a:t>IN 1698, THIS COMET DISCOVERER TOOK A SHIP CALLED THE PARAMOUR PINK ON THE FIRST PURELY SCIENTIFIC SEA VOYAGE</a:t>
            </a:r>
          </a:p>
        </p:txBody>
      </p:sp>
      <p:grpSp>
        <p:nvGrpSpPr>
          <p:cNvPr id="16389" name="Group 4"/>
          <p:cNvGrpSpPr>
            <a:grpSpLocks/>
          </p:cNvGrpSpPr>
          <p:nvPr/>
        </p:nvGrpSpPr>
        <p:grpSpPr bwMode="auto">
          <a:xfrm>
            <a:off x="4400550" y="628650"/>
            <a:ext cx="2075260" cy="1662113"/>
            <a:chOff x="3696" y="720"/>
            <a:chExt cx="1743" cy="1396"/>
          </a:xfrm>
        </p:grpSpPr>
        <p:sp>
          <p:nvSpPr>
            <p:cNvPr id="16722" name="Line 5"/>
            <p:cNvSpPr>
              <a:spLocks noChangeShapeType="1"/>
            </p:cNvSpPr>
            <p:nvPr/>
          </p:nvSpPr>
          <p:spPr bwMode="auto">
            <a:xfrm flipV="1">
              <a:off x="4690" y="1693"/>
              <a:ext cx="216" cy="80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23" name="Group 6"/>
            <p:cNvGrpSpPr>
              <a:grpSpLocks/>
            </p:cNvGrpSpPr>
            <p:nvPr/>
          </p:nvGrpSpPr>
          <p:grpSpPr bwMode="auto">
            <a:xfrm>
              <a:off x="4176" y="1722"/>
              <a:ext cx="168" cy="126"/>
              <a:chOff x="4176" y="1722"/>
              <a:chExt cx="168" cy="126"/>
            </a:xfrm>
          </p:grpSpPr>
          <p:pic>
            <p:nvPicPr>
              <p:cNvPr id="1686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6" y="1722"/>
                <a:ext cx="168" cy="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61" name="Text Box 8"/>
              <p:cNvSpPr txBox="1">
                <a:spLocks noChangeArrowheads="1"/>
              </p:cNvSpPr>
              <p:nvPr/>
            </p:nvSpPr>
            <p:spPr bwMode="auto">
              <a:xfrm>
                <a:off x="4253" y="1739"/>
                <a:ext cx="36" cy="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24" name="Group 9"/>
            <p:cNvGrpSpPr>
              <a:grpSpLocks/>
            </p:cNvGrpSpPr>
            <p:nvPr/>
          </p:nvGrpSpPr>
          <p:grpSpPr bwMode="auto">
            <a:xfrm>
              <a:off x="4211" y="1795"/>
              <a:ext cx="198" cy="141"/>
              <a:chOff x="4211" y="1795"/>
              <a:chExt cx="198" cy="141"/>
            </a:xfrm>
          </p:grpSpPr>
          <p:pic>
            <p:nvPicPr>
              <p:cNvPr id="16858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" y="1795"/>
                <a:ext cx="198" cy="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59" name="Text Box 11"/>
              <p:cNvSpPr txBox="1">
                <a:spLocks noChangeArrowheads="1"/>
              </p:cNvSpPr>
              <p:nvPr/>
            </p:nvSpPr>
            <p:spPr bwMode="auto">
              <a:xfrm>
                <a:off x="4296" y="1813"/>
                <a:ext cx="57" cy="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25" name="Group 12"/>
            <p:cNvGrpSpPr>
              <a:grpSpLocks/>
            </p:cNvGrpSpPr>
            <p:nvPr/>
          </p:nvGrpSpPr>
          <p:grpSpPr bwMode="auto">
            <a:xfrm>
              <a:off x="4506" y="1764"/>
              <a:ext cx="187" cy="141"/>
              <a:chOff x="4506" y="1764"/>
              <a:chExt cx="187" cy="141"/>
            </a:xfrm>
          </p:grpSpPr>
          <p:pic>
            <p:nvPicPr>
              <p:cNvPr id="16856" name="Picture 1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6" y="1764"/>
                <a:ext cx="187" cy="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57" name="Text Box 14"/>
              <p:cNvSpPr txBox="1">
                <a:spLocks noChangeArrowheads="1"/>
              </p:cNvSpPr>
              <p:nvPr/>
            </p:nvSpPr>
            <p:spPr bwMode="auto">
              <a:xfrm>
                <a:off x="4591" y="1784"/>
                <a:ext cx="50" cy="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26" name="Group 15"/>
            <p:cNvGrpSpPr>
              <a:grpSpLocks/>
            </p:cNvGrpSpPr>
            <p:nvPr/>
          </p:nvGrpSpPr>
          <p:grpSpPr bwMode="auto">
            <a:xfrm>
              <a:off x="4314" y="1680"/>
              <a:ext cx="183" cy="133"/>
              <a:chOff x="4314" y="1680"/>
              <a:chExt cx="183" cy="133"/>
            </a:xfrm>
          </p:grpSpPr>
          <p:pic>
            <p:nvPicPr>
              <p:cNvPr id="16854" name="Picture 1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4" y="1680"/>
                <a:ext cx="183" cy="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55" name="Text Box 17"/>
              <p:cNvSpPr txBox="1">
                <a:spLocks noChangeArrowheads="1"/>
              </p:cNvSpPr>
              <p:nvPr/>
            </p:nvSpPr>
            <p:spPr bwMode="auto">
              <a:xfrm>
                <a:off x="4397" y="1697"/>
                <a:ext cx="45" cy="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27" name="Line 18"/>
            <p:cNvSpPr>
              <a:spLocks noChangeShapeType="1"/>
            </p:cNvSpPr>
            <p:nvPr/>
          </p:nvSpPr>
          <p:spPr bwMode="auto">
            <a:xfrm flipV="1">
              <a:off x="4325" y="1731"/>
              <a:ext cx="71" cy="7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28" name="Group 19"/>
            <p:cNvGrpSpPr>
              <a:grpSpLocks/>
            </p:cNvGrpSpPr>
            <p:nvPr/>
          </p:nvGrpSpPr>
          <p:grpSpPr bwMode="auto">
            <a:xfrm>
              <a:off x="4303" y="1902"/>
              <a:ext cx="198" cy="149"/>
              <a:chOff x="4303" y="1902"/>
              <a:chExt cx="198" cy="149"/>
            </a:xfrm>
          </p:grpSpPr>
          <p:pic>
            <p:nvPicPr>
              <p:cNvPr id="16852" name="Picture 2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" y="1902"/>
                <a:ext cx="198" cy="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53" name="Text Box 21"/>
              <p:cNvSpPr txBox="1">
                <a:spLocks noChangeArrowheads="1"/>
              </p:cNvSpPr>
              <p:nvPr/>
            </p:nvSpPr>
            <p:spPr bwMode="auto">
              <a:xfrm>
                <a:off x="4390" y="1922"/>
                <a:ext cx="57" cy="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29" name="Line 22"/>
            <p:cNvSpPr>
              <a:spLocks noChangeShapeType="1"/>
            </p:cNvSpPr>
            <p:nvPr/>
          </p:nvSpPr>
          <p:spPr bwMode="auto">
            <a:xfrm>
              <a:off x="4354" y="1856"/>
              <a:ext cx="21" cy="86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30" name="Line 23"/>
            <p:cNvSpPr>
              <a:spLocks noChangeShapeType="1"/>
            </p:cNvSpPr>
            <p:nvPr/>
          </p:nvSpPr>
          <p:spPr bwMode="auto">
            <a:xfrm>
              <a:off x="4442" y="1732"/>
              <a:ext cx="147" cy="51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31" name="Group 24"/>
            <p:cNvGrpSpPr>
              <a:grpSpLocks/>
            </p:cNvGrpSpPr>
            <p:nvPr/>
          </p:nvGrpSpPr>
          <p:grpSpPr bwMode="auto">
            <a:xfrm>
              <a:off x="4368" y="1799"/>
              <a:ext cx="191" cy="137"/>
              <a:chOff x="4368" y="1799"/>
              <a:chExt cx="191" cy="137"/>
            </a:xfrm>
          </p:grpSpPr>
          <p:pic>
            <p:nvPicPr>
              <p:cNvPr id="16850" name="Picture 2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8" y="1799"/>
                <a:ext cx="191" cy="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51" name="Text Box 26"/>
              <p:cNvSpPr txBox="1">
                <a:spLocks noChangeArrowheads="1"/>
              </p:cNvSpPr>
              <p:nvPr/>
            </p:nvSpPr>
            <p:spPr bwMode="auto">
              <a:xfrm>
                <a:off x="4452" y="1817"/>
                <a:ext cx="50" cy="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32" name="Group 27"/>
            <p:cNvGrpSpPr>
              <a:grpSpLocks/>
            </p:cNvGrpSpPr>
            <p:nvPr/>
          </p:nvGrpSpPr>
          <p:grpSpPr bwMode="auto">
            <a:xfrm>
              <a:off x="4667" y="1737"/>
              <a:ext cx="191" cy="137"/>
              <a:chOff x="4667" y="1737"/>
              <a:chExt cx="191" cy="137"/>
            </a:xfrm>
          </p:grpSpPr>
          <p:pic>
            <p:nvPicPr>
              <p:cNvPr id="16848" name="Picture 2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7" y="1737"/>
                <a:ext cx="191" cy="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49" name="Text Box 29"/>
              <p:cNvSpPr txBox="1">
                <a:spLocks noChangeArrowheads="1"/>
              </p:cNvSpPr>
              <p:nvPr/>
            </p:nvSpPr>
            <p:spPr bwMode="auto">
              <a:xfrm>
                <a:off x="4751" y="1757"/>
                <a:ext cx="50" cy="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33" name="Group 30"/>
            <p:cNvGrpSpPr>
              <a:grpSpLocks/>
            </p:cNvGrpSpPr>
            <p:nvPr/>
          </p:nvGrpSpPr>
          <p:grpSpPr bwMode="auto">
            <a:xfrm>
              <a:off x="4452" y="1615"/>
              <a:ext cx="180" cy="125"/>
              <a:chOff x="4452" y="1615"/>
              <a:chExt cx="180" cy="125"/>
            </a:xfrm>
          </p:grpSpPr>
          <p:pic>
            <p:nvPicPr>
              <p:cNvPr id="16846" name="Picture 3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2" y="1615"/>
                <a:ext cx="180" cy="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47" name="Text Box 32"/>
              <p:cNvSpPr txBox="1">
                <a:spLocks noChangeArrowheads="1"/>
              </p:cNvSpPr>
              <p:nvPr/>
            </p:nvSpPr>
            <p:spPr bwMode="auto">
              <a:xfrm>
                <a:off x="4532" y="1631"/>
                <a:ext cx="45" cy="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34" name="Line 33"/>
            <p:cNvSpPr>
              <a:spLocks noChangeShapeType="1"/>
            </p:cNvSpPr>
            <p:nvPr/>
          </p:nvSpPr>
          <p:spPr bwMode="auto">
            <a:xfrm flipV="1">
              <a:off x="4478" y="1660"/>
              <a:ext cx="53" cy="148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35" name="Group 34"/>
            <p:cNvGrpSpPr>
              <a:grpSpLocks/>
            </p:cNvGrpSpPr>
            <p:nvPr/>
          </p:nvGrpSpPr>
          <p:grpSpPr bwMode="auto">
            <a:xfrm>
              <a:off x="4475" y="1864"/>
              <a:ext cx="199" cy="148"/>
              <a:chOff x="4475" y="1864"/>
              <a:chExt cx="199" cy="148"/>
            </a:xfrm>
          </p:grpSpPr>
          <p:pic>
            <p:nvPicPr>
              <p:cNvPr id="16844" name="Picture 35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" y="1864"/>
                <a:ext cx="199" cy="1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45" name="Text Box 36"/>
              <p:cNvSpPr txBox="1">
                <a:spLocks noChangeArrowheads="1"/>
              </p:cNvSpPr>
              <p:nvPr/>
            </p:nvSpPr>
            <p:spPr bwMode="auto">
              <a:xfrm>
                <a:off x="4561" y="1885"/>
                <a:ext cx="57" cy="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36" name="Line 37"/>
            <p:cNvSpPr>
              <a:spLocks noChangeShapeType="1"/>
            </p:cNvSpPr>
            <p:nvPr/>
          </p:nvSpPr>
          <p:spPr bwMode="auto">
            <a:xfrm>
              <a:off x="4503" y="1856"/>
              <a:ext cx="44" cy="49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37" name="Line 38"/>
            <p:cNvSpPr>
              <a:spLocks noChangeShapeType="1"/>
            </p:cNvSpPr>
            <p:nvPr/>
          </p:nvSpPr>
          <p:spPr bwMode="auto">
            <a:xfrm>
              <a:off x="4578" y="1661"/>
              <a:ext cx="172" cy="95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38" name="Group 39"/>
            <p:cNvGrpSpPr>
              <a:grpSpLocks/>
            </p:cNvGrpSpPr>
            <p:nvPr/>
          </p:nvGrpSpPr>
          <p:grpSpPr bwMode="auto">
            <a:xfrm>
              <a:off x="4548" y="1733"/>
              <a:ext cx="184" cy="141"/>
              <a:chOff x="4548" y="1733"/>
              <a:chExt cx="184" cy="141"/>
            </a:xfrm>
          </p:grpSpPr>
          <p:pic>
            <p:nvPicPr>
              <p:cNvPr id="16842" name="Picture 40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8" y="1733"/>
                <a:ext cx="184" cy="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43" name="Text Box 41"/>
              <p:cNvSpPr txBox="1">
                <a:spLocks noChangeArrowheads="1"/>
              </p:cNvSpPr>
              <p:nvPr/>
            </p:nvSpPr>
            <p:spPr bwMode="auto">
              <a:xfrm>
                <a:off x="4632" y="1753"/>
                <a:ext cx="47" cy="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39" name="Group 42"/>
            <p:cNvGrpSpPr>
              <a:grpSpLocks/>
            </p:cNvGrpSpPr>
            <p:nvPr/>
          </p:nvGrpSpPr>
          <p:grpSpPr bwMode="auto">
            <a:xfrm>
              <a:off x="4594" y="1611"/>
              <a:ext cx="176" cy="129"/>
              <a:chOff x="4594" y="1611"/>
              <a:chExt cx="176" cy="129"/>
            </a:xfrm>
          </p:grpSpPr>
          <p:pic>
            <p:nvPicPr>
              <p:cNvPr id="16840" name="Picture 43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4" y="1611"/>
                <a:ext cx="176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41" name="Text Box 44"/>
              <p:cNvSpPr txBox="1">
                <a:spLocks noChangeArrowheads="1"/>
              </p:cNvSpPr>
              <p:nvPr/>
            </p:nvSpPr>
            <p:spPr bwMode="auto">
              <a:xfrm>
                <a:off x="4676" y="1630"/>
                <a:ext cx="40" cy="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40" name="Line 45"/>
            <p:cNvSpPr>
              <a:spLocks noChangeShapeType="1"/>
            </p:cNvSpPr>
            <p:nvPr/>
          </p:nvSpPr>
          <p:spPr bwMode="auto">
            <a:xfrm flipV="1">
              <a:off x="4656" y="1661"/>
              <a:ext cx="20" cy="8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41" name="Group 46"/>
            <p:cNvGrpSpPr>
              <a:grpSpLocks/>
            </p:cNvGrpSpPr>
            <p:nvPr/>
          </p:nvGrpSpPr>
          <p:grpSpPr bwMode="auto">
            <a:xfrm>
              <a:off x="4660" y="1852"/>
              <a:ext cx="191" cy="149"/>
              <a:chOff x="4660" y="1852"/>
              <a:chExt cx="191" cy="149"/>
            </a:xfrm>
          </p:grpSpPr>
          <p:pic>
            <p:nvPicPr>
              <p:cNvPr id="16838" name="Picture 4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0" y="1852"/>
                <a:ext cx="191" cy="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39" name="Text Box 48"/>
              <p:cNvSpPr txBox="1">
                <a:spLocks noChangeArrowheads="1"/>
              </p:cNvSpPr>
              <p:nvPr/>
            </p:nvSpPr>
            <p:spPr bwMode="auto">
              <a:xfrm>
                <a:off x="4745" y="1874"/>
                <a:ext cx="53" cy="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42" name="Line 49"/>
            <p:cNvSpPr>
              <a:spLocks noChangeShapeType="1"/>
            </p:cNvSpPr>
            <p:nvPr/>
          </p:nvSpPr>
          <p:spPr bwMode="auto">
            <a:xfrm>
              <a:off x="4680" y="1793"/>
              <a:ext cx="53" cy="101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43" name="Group 50"/>
            <p:cNvGrpSpPr>
              <a:grpSpLocks/>
            </p:cNvGrpSpPr>
            <p:nvPr/>
          </p:nvGrpSpPr>
          <p:grpSpPr bwMode="auto">
            <a:xfrm>
              <a:off x="4809" y="1787"/>
              <a:ext cx="191" cy="149"/>
              <a:chOff x="4809" y="1787"/>
              <a:chExt cx="191" cy="149"/>
            </a:xfrm>
          </p:grpSpPr>
          <p:pic>
            <p:nvPicPr>
              <p:cNvPr id="16836" name="Picture 51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" y="1787"/>
                <a:ext cx="191" cy="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37" name="Text Box 52"/>
              <p:cNvSpPr txBox="1">
                <a:spLocks noChangeArrowheads="1"/>
              </p:cNvSpPr>
              <p:nvPr/>
            </p:nvSpPr>
            <p:spPr bwMode="auto">
              <a:xfrm>
                <a:off x="4892" y="1807"/>
                <a:ext cx="53" cy="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44" name="Line 53"/>
            <p:cNvSpPr>
              <a:spLocks noChangeShapeType="1"/>
            </p:cNvSpPr>
            <p:nvPr/>
          </p:nvSpPr>
          <p:spPr bwMode="auto">
            <a:xfrm>
              <a:off x="4718" y="1662"/>
              <a:ext cx="201" cy="135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45" name="Line 54"/>
            <p:cNvSpPr>
              <a:spLocks noChangeShapeType="1"/>
            </p:cNvSpPr>
            <p:nvPr/>
          </p:nvSpPr>
          <p:spPr bwMode="auto">
            <a:xfrm flipV="1">
              <a:off x="4447" y="1535"/>
              <a:ext cx="87" cy="57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46" name="Group 55"/>
            <p:cNvGrpSpPr>
              <a:grpSpLocks/>
            </p:cNvGrpSpPr>
            <p:nvPr/>
          </p:nvGrpSpPr>
          <p:grpSpPr bwMode="auto">
            <a:xfrm>
              <a:off x="4333" y="1572"/>
              <a:ext cx="168" cy="126"/>
              <a:chOff x="4333" y="1572"/>
              <a:chExt cx="168" cy="126"/>
            </a:xfrm>
          </p:grpSpPr>
          <p:pic>
            <p:nvPicPr>
              <p:cNvPr id="16834" name="Picture 56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3" y="1572"/>
                <a:ext cx="168" cy="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35" name="Text Box 57"/>
              <p:cNvSpPr txBox="1">
                <a:spLocks noChangeArrowheads="1"/>
              </p:cNvSpPr>
              <p:nvPr/>
            </p:nvSpPr>
            <p:spPr bwMode="auto">
              <a:xfrm>
                <a:off x="4410" y="1591"/>
                <a:ext cx="36" cy="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47" name="Group 58"/>
            <p:cNvGrpSpPr>
              <a:grpSpLocks/>
            </p:cNvGrpSpPr>
            <p:nvPr/>
          </p:nvGrpSpPr>
          <p:grpSpPr bwMode="auto">
            <a:xfrm>
              <a:off x="4460" y="1488"/>
              <a:ext cx="164" cy="122"/>
              <a:chOff x="4460" y="1488"/>
              <a:chExt cx="164" cy="122"/>
            </a:xfrm>
          </p:grpSpPr>
          <p:pic>
            <p:nvPicPr>
              <p:cNvPr id="16832" name="Picture 5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0" y="1488"/>
                <a:ext cx="164" cy="1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33" name="Text Box 60"/>
              <p:cNvSpPr txBox="1">
                <a:spLocks noChangeArrowheads="1"/>
              </p:cNvSpPr>
              <p:nvPr/>
            </p:nvSpPr>
            <p:spPr bwMode="auto">
              <a:xfrm>
                <a:off x="4535" y="1508"/>
                <a:ext cx="36" cy="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48" name="Line 61"/>
            <p:cNvSpPr>
              <a:spLocks noChangeShapeType="1"/>
            </p:cNvSpPr>
            <p:nvPr/>
          </p:nvSpPr>
          <p:spPr bwMode="auto">
            <a:xfrm flipH="1">
              <a:off x="4270" y="1606"/>
              <a:ext cx="133" cy="126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49" name="Group 62"/>
            <p:cNvGrpSpPr>
              <a:grpSpLocks/>
            </p:cNvGrpSpPr>
            <p:nvPr/>
          </p:nvGrpSpPr>
          <p:grpSpPr bwMode="auto">
            <a:xfrm>
              <a:off x="4829" y="1645"/>
              <a:ext cx="167" cy="122"/>
              <a:chOff x="4829" y="1645"/>
              <a:chExt cx="167" cy="122"/>
            </a:xfrm>
          </p:grpSpPr>
          <p:pic>
            <p:nvPicPr>
              <p:cNvPr id="16830" name="Picture 6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" y="1645"/>
                <a:ext cx="167" cy="1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31" name="Text Box 64"/>
              <p:cNvSpPr txBox="1">
                <a:spLocks noChangeArrowheads="1"/>
              </p:cNvSpPr>
              <p:nvPr/>
            </p:nvSpPr>
            <p:spPr bwMode="auto">
              <a:xfrm>
                <a:off x="4907" y="1665"/>
                <a:ext cx="36" cy="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50" name="Line 65"/>
            <p:cNvSpPr>
              <a:spLocks noChangeShapeType="1"/>
            </p:cNvSpPr>
            <p:nvPr/>
          </p:nvSpPr>
          <p:spPr bwMode="auto">
            <a:xfrm>
              <a:off x="4571" y="1536"/>
              <a:ext cx="352" cy="122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51" name="Line 66"/>
            <p:cNvSpPr>
              <a:spLocks noChangeShapeType="1"/>
            </p:cNvSpPr>
            <p:nvPr/>
          </p:nvSpPr>
          <p:spPr bwMode="auto">
            <a:xfrm flipH="1" flipV="1">
              <a:off x="4553" y="1541"/>
              <a:ext cx="2" cy="8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52" name="Line 67"/>
            <p:cNvSpPr>
              <a:spLocks noChangeShapeType="1"/>
            </p:cNvSpPr>
            <p:nvPr/>
          </p:nvSpPr>
          <p:spPr bwMode="auto">
            <a:xfrm flipV="1">
              <a:off x="4452" y="1645"/>
              <a:ext cx="70" cy="70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53" name="Line 68"/>
            <p:cNvSpPr>
              <a:spLocks noChangeShapeType="1"/>
            </p:cNvSpPr>
            <p:nvPr/>
          </p:nvSpPr>
          <p:spPr bwMode="auto">
            <a:xfrm flipV="1">
              <a:off x="4960" y="1732"/>
              <a:ext cx="196" cy="7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54" name="Group 69"/>
            <p:cNvGrpSpPr>
              <a:grpSpLocks/>
            </p:cNvGrpSpPr>
            <p:nvPr/>
          </p:nvGrpSpPr>
          <p:grpSpPr bwMode="auto">
            <a:xfrm>
              <a:off x="4418" y="1733"/>
              <a:ext cx="187" cy="161"/>
              <a:chOff x="4418" y="1733"/>
              <a:chExt cx="187" cy="161"/>
            </a:xfrm>
          </p:grpSpPr>
          <p:pic>
            <p:nvPicPr>
              <p:cNvPr id="16828" name="Picture 70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" y="1733"/>
                <a:ext cx="187" cy="1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29" name="Text Box 71"/>
              <p:cNvSpPr txBox="1">
                <a:spLocks noChangeArrowheads="1"/>
              </p:cNvSpPr>
              <p:nvPr/>
            </p:nvSpPr>
            <p:spPr bwMode="auto">
              <a:xfrm>
                <a:off x="4503" y="1755"/>
                <a:ext cx="48" cy="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55" name="Group 72"/>
            <p:cNvGrpSpPr>
              <a:grpSpLocks/>
            </p:cNvGrpSpPr>
            <p:nvPr/>
          </p:nvGrpSpPr>
          <p:grpSpPr bwMode="auto">
            <a:xfrm>
              <a:off x="4452" y="1806"/>
              <a:ext cx="230" cy="199"/>
              <a:chOff x="4452" y="1806"/>
              <a:chExt cx="230" cy="199"/>
            </a:xfrm>
          </p:grpSpPr>
          <p:pic>
            <p:nvPicPr>
              <p:cNvPr id="16826" name="Picture 73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2" y="1806"/>
                <a:ext cx="230" cy="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27" name="Text Box 74"/>
              <p:cNvSpPr txBox="1">
                <a:spLocks noChangeArrowheads="1"/>
              </p:cNvSpPr>
              <p:nvPr/>
            </p:nvSpPr>
            <p:spPr bwMode="auto">
              <a:xfrm>
                <a:off x="4548" y="1831"/>
                <a:ext cx="78" cy="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56" name="Group 75"/>
            <p:cNvGrpSpPr>
              <a:grpSpLocks/>
            </p:cNvGrpSpPr>
            <p:nvPr/>
          </p:nvGrpSpPr>
          <p:grpSpPr bwMode="auto">
            <a:xfrm>
              <a:off x="4752" y="1776"/>
              <a:ext cx="210" cy="194"/>
              <a:chOff x="4752" y="1776"/>
              <a:chExt cx="210" cy="194"/>
            </a:xfrm>
          </p:grpSpPr>
          <p:pic>
            <p:nvPicPr>
              <p:cNvPr id="16824" name="Picture 76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1776"/>
                <a:ext cx="21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25" name="Text Box 77"/>
              <p:cNvSpPr txBox="1">
                <a:spLocks noChangeArrowheads="1"/>
              </p:cNvSpPr>
              <p:nvPr/>
            </p:nvSpPr>
            <p:spPr bwMode="auto">
              <a:xfrm>
                <a:off x="4842" y="1802"/>
                <a:ext cx="68" cy="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57" name="Group 78"/>
            <p:cNvGrpSpPr>
              <a:grpSpLocks/>
            </p:cNvGrpSpPr>
            <p:nvPr/>
          </p:nvGrpSpPr>
          <p:grpSpPr bwMode="auto">
            <a:xfrm>
              <a:off x="4560" y="1691"/>
              <a:ext cx="202" cy="180"/>
              <a:chOff x="4560" y="1691"/>
              <a:chExt cx="202" cy="180"/>
            </a:xfrm>
          </p:grpSpPr>
          <p:pic>
            <p:nvPicPr>
              <p:cNvPr id="16822" name="Picture 79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0" y="1691"/>
                <a:ext cx="202" cy="1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23" name="Text Box 80"/>
              <p:cNvSpPr txBox="1">
                <a:spLocks noChangeArrowheads="1"/>
              </p:cNvSpPr>
              <p:nvPr/>
            </p:nvSpPr>
            <p:spPr bwMode="auto">
              <a:xfrm>
                <a:off x="4648" y="1714"/>
                <a:ext cx="61" cy="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58" name="Line 81"/>
            <p:cNvSpPr>
              <a:spLocks noChangeShapeType="1"/>
            </p:cNvSpPr>
            <p:nvPr/>
          </p:nvSpPr>
          <p:spPr bwMode="auto">
            <a:xfrm flipV="1">
              <a:off x="4586" y="1776"/>
              <a:ext cx="60" cy="40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59" name="Group 82"/>
            <p:cNvGrpSpPr>
              <a:grpSpLocks/>
            </p:cNvGrpSpPr>
            <p:nvPr/>
          </p:nvGrpSpPr>
          <p:grpSpPr bwMode="auto">
            <a:xfrm>
              <a:off x="4545" y="1914"/>
              <a:ext cx="229" cy="202"/>
              <a:chOff x="4545" y="1914"/>
              <a:chExt cx="229" cy="202"/>
            </a:xfrm>
          </p:grpSpPr>
          <p:pic>
            <p:nvPicPr>
              <p:cNvPr id="16820" name="Picture 83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5" y="1914"/>
                <a:ext cx="22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21" name="Text Box 84"/>
              <p:cNvSpPr txBox="1">
                <a:spLocks noChangeArrowheads="1"/>
              </p:cNvSpPr>
              <p:nvPr/>
            </p:nvSpPr>
            <p:spPr bwMode="auto">
              <a:xfrm>
                <a:off x="4642" y="1940"/>
                <a:ext cx="78" cy="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60" name="Line 85"/>
            <p:cNvSpPr>
              <a:spLocks noChangeShapeType="1"/>
            </p:cNvSpPr>
            <p:nvPr/>
          </p:nvSpPr>
          <p:spPr bwMode="auto">
            <a:xfrm flipH="1">
              <a:off x="4639" y="1891"/>
              <a:ext cx="3" cy="70"/>
            </a:xfrm>
            <a:prstGeom prst="line">
              <a:avLst/>
            </a:prstGeom>
            <a:noFill/>
            <a:ln w="12600" cap="sq">
              <a:solidFill>
                <a:srgbClr val="AF340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61" name="Line 86"/>
            <p:cNvSpPr>
              <a:spLocks noChangeShapeType="1"/>
            </p:cNvSpPr>
            <p:nvPr/>
          </p:nvSpPr>
          <p:spPr bwMode="auto">
            <a:xfrm>
              <a:off x="4710" y="1777"/>
              <a:ext cx="131" cy="2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62" name="Group 87"/>
            <p:cNvGrpSpPr>
              <a:grpSpLocks/>
            </p:cNvGrpSpPr>
            <p:nvPr/>
          </p:nvGrpSpPr>
          <p:grpSpPr bwMode="auto">
            <a:xfrm>
              <a:off x="4621" y="1772"/>
              <a:ext cx="210" cy="194"/>
              <a:chOff x="4621" y="1772"/>
              <a:chExt cx="210" cy="194"/>
            </a:xfrm>
          </p:grpSpPr>
          <p:pic>
            <p:nvPicPr>
              <p:cNvPr id="16818" name="Picture 88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1" y="1772"/>
                <a:ext cx="21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19" name="Text Box 89"/>
              <p:cNvSpPr txBox="1">
                <a:spLocks noChangeArrowheads="1"/>
              </p:cNvSpPr>
              <p:nvPr/>
            </p:nvSpPr>
            <p:spPr bwMode="auto">
              <a:xfrm>
                <a:off x="4712" y="1800"/>
                <a:ext cx="68" cy="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63" name="Group 90"/>
            <p:cNvGrpSpPr>
              <a:grpSpLocks/>
            </p:cNvGrpSpPr>
            <p:nvPr/>
          </p:nvGrpSpPr>
          <p:grpSpPr bwMode="auto">
            <a:xfrm>
              <a:off x="4913" y="1749"/>
              <a:ext cx="210" cy="194"/>
              <a:chOff x="4913" y="1749"/>
              <a:chExt cx="210" cy="194"/>
            </a:xfrm>
          </p:grpSpPr>
          <p:pic>
            <p:nvPicPr>
              <p:cNvPr id="16816" name="Picture 91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3" y="1749"/>
                <a:ext cx="21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17" name="Text Box 92"/>
              <p:cNvSpPr txBox="1">
                <a:spLocks noChangeArrowheads="1"/>
              </p:cNvSpPr>
              <p:nvPr/>
            </p:nvSpPr>
            <p:spPr bwMode="auto">
              <a:xfrm>
                <a:off x="5002" y="1775"/>
                <a:ext cx="68" cy="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64" name="Group 93"/>
            <p:cNvGrpSpPr>
              <a:grpSpLocks/>
            </p:cNvGrpSpPr>
            <p:nvPr/>
          </p:nvGrpSpPr>
          <p:grpSpPr bwMode="auto">
            <a:xfrm>
              <a:off x="4694" y="1626"/>
              <a:ext cx="203" cy="168"/>
              <a:chOff x="4694" y="1626"/>
              <a:chExt cx="203" cy="168"/>
            </a:xfrm>
          </p:grpSpPr>
          <p:pic>
            <p:nvPicPr>
              <p:cNvPr id="16814" name="Picture 94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4" y="1626"/>
                <a:ext cx="203" cy="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15" name="Text Box 95"/>
              <p:cNvSpPr txBox="1">
                <a:spLocks noChangeArrowheads="1"/>
              </p:cNvSpPr>
              <p:nvPr/>
            </p:nvSpPr>
            <p:spPr bwMode="auto">
              <a:xfrm>
                <a:off x="4783" y="1647"/>
                <a:ext cx="60" cy="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65" name="Line 96"/>
            <p:cNvSpPr>
              <a:spLocks noChangeShapeType="1"/>
            </p:cNvSpPr>
            <p:nvPr/>
          </p:nvSpPr>
          <p:spPr bwMode="auto">
            <a:xfrm flipV="1">
              <a:off x="4747" y="1700"/>
              <a:ext cx="35" cy="85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66" name="Group 97"/>
            <p:cNvGrpSpPr>
              <a:grpSpLocks/>
            </p:cNvGrpSpPr>
            <p:nvPr/>
          </p:nvGrpSpPr>
          <p:grpSpPr bwMode="auto">
            <a:xfrm>
              <a:off x="4717" y="1875"/>
              <a:ext cx="230" cy="203"/>
              <a:chOff x="4717" y="1875"/>
              <a:chExt cx="230" cy="203"/>
            </a:xfrm>
          </p:grpSpPr>
          <p:pic>
            <p:nvPicPr>
              <p:cNvPr id="16812" name="Picture 98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7" y="1875"/>
                <a:ext cx="230" cy="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13" name="Text Box 99"/>
              <p:cNvSpPr txBox="1">
                <a:spLocks noChangeArrowheads="1"/>
              </p:cNvSpPr>
              <p:nvPr/>
            </p:nvSpPr>
            <p:spPr bwMode="auto">
              <a:xfrm>
                <a:off x="4813" y="1903"/>
                <a:ext cx="78" cy="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67" name="Line 100"/>
            <p:cNvSpPr>
              <a:spLocks noChangeShapeType="1"/>
            </p:cNvSpPr>
            <p:nvPr/>
          </p:nvSpPr>
          <p:spPr bwMode="auto">
            <a:xfrm>
              <a:off x="4781" y="1870"/>
              <a:ext cx="15" cy="70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68" name="Line 101"/>
            <p:cNvSpPr>
              <a:spLocks noChangeShapeType="1"/>
            </p:cNvSpPr>
            <p:nvPr/>
          </p:nvSpPr>
          <p:spPr bwMode="auto">
            <a:xfrm>
              <a:off x="4844" y="1701"/>
              <a:ext cx="157" cy="73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69" name="Group 102"/>
            <p:cNvGrpSpPr>
              <a:grpSpLocks/>
            </p:cNvGrpSpPr>
            <p:nvPr/>
          </p:nvGrpSpPr>
          <p:grpSpPr bwMode="auto">
            <a:xfrm>
              <a:off x="4794" y="1745"/>
              <a:ext cx="202" cy="195"/>
              <a:chOff x="4794" y="1745"/>
              <a:chExt cx="202" cy="195"/>
            </a:xfrm>
          </p:grpSpPr>
          <p:pic>
            <p:nvPicPr>
              <p:cNvPr id="16810" name="Picture 103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" y="1745"/>
                <a:ext cx="20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11" name="Text Box 104"/>
              <p:cNvSpPr txBox="1">
                <a:spLocks noChangeArrowheads="1"/>
              </p:cNvSpPr>
              <p:nvPr/>
            </p:nvSpPr>
            <p:spPr bwMode="auto">
              <a:xfrm>
                <a:off x="4883" y="1771"/>
                <a:ext cx="63" cy="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70" name="Group 105"/>
            <p:cNvGrpSpPr>
              <a:grpSpLocks/>
            </p:cNvGrpSpPr>
            <p:nvPr/>
          </p:nvGrpSpPr>
          <p:grpSpPr bwMode="auto">
            <a:xfrm>
              <a:off x="4840" y="1622"/>
              <a:ext cx="195" cy="172"/>
              <a:chOff x="4840" y="1622"/>
              <a:chExt cx="195" cy="172"/>
            </a:xfrm>
          </p:grpSpPr>
          <p:pic>
            <p:nvPicPr>
              <p:cNvPr id="16808" name="Picture 106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" y="1622"/>
                <a:ext cx="195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09" name="Text Box 107"/>
              <p:cNvSpPr txBox="1">
                <a:spLocks noChangeArrowheads="1"/>
              </p:cNvSpPr>
              <p:nvPr/>
            </p:nvSpPr>
            <p:spPr bwMode="auto">
              <a:xfrm>
                <a:off x="4927" y="1647"/>
                <a:ext cx="55" cy="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71" name="Line 108"/>
            <p:cNvSpPr>
              <a:spLocks noChangeShapeType="1"/>
            </p:cNvSpPr>
            <p:nvPr/>
          </p:nvSpPr>
          <p:spPr bwMode="auto">
            <a:xfrm flipV="1">
              <a:off x="4915" y="1702"/>
              <a:ext cx="11" cy="55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72" name="Group 109"/>
            <p:cNvGrpSpPr>
              <a:grpSpLocks/>
            </p:cNvGrpSpPr>
            <p:nvPr/>
          </p:nvGrpSpPr>
          <p:grpSpPr bwMode="auto">
            <a:xfrm>
              <a:off x="4901" y="1864"/>
              <a:ext cx="222" cy="202"/>
              <a:chOff x="4901" y="1864"/>
              <a:chExt cx="222" cy="202"/>
            </a:xfrm>
          </p:grpSpPr>
          <p:pic>
            <p:nvPicPr>
              <p:cNvPr id="16806" name="Picture 110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1" y="1864"/>
                <a:ext cx="222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07" name="Text Box 111"/>
              <p:cNvSpPr txBox="1">
                <a:spLocks noChangeArrowheads="1"/>
              </p:cNvSpPr>
              <p:nvPr/>
            </p:nvSpPr>
            <p:spPr bwMode="auto">
              <a:xfrm>
                <a:off x="4996" y="1892"/>
                <a:ext cx="72" cy="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73" name="Line 112"/>
            <p:cNvSpPr>
              <a:spLocks noChangeShapeType="1"/>
            </p:cNvSpPr>
            <p:nvPr/>
          </p:nvSpPr>
          <p:spPr bwMode="auto">
            <a:xfrm>
              <a:off x="4947" y="1842"/>
              <a:ext cx="33" cy="87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74" name="Group 113"/>
            <p:cNvGrpSpPr>
              <a:grpSpLocks/>
            </p:cNvGrpSpPr>
            <p:nvPr/>
          </p:nvGrpSpPr>
          <p:grpSpPr bwMode="auto">
            <a:xfrm>
              <a:off x="5047" y="1799"/>
              <a:ext cx="222" cy="202"/>
              <a:chOff x="5047" y="1799"/>
              <a:chExt cx="222" cy="202"/>
            </a:xfrm>
          </p:grpSpPr>
          <p:pic>
            <p:nvPicPr>
              <p:cNvPr id="16804" name="Picture 114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7" y="1799"/>
                <a:ext cx="222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05" name="Text Box 115"/>
              <p:cNvSpPr txBox="1">
                <a:spLocks noChangeArrowheads="1"/>
              </p:cNvSpPr>
              <p:nvPr/>
            </p:nvSpPr>
            <p:spPr bwMode="auto">
              <a:xfrm>
                <a:off x="5144" y="1826"/>
                <a:ext cx="72" cy="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75" name="Line 116"/>
            <p:cNvSpPr>
              <a:spLocks noChangeShapeType="1"/>
            </p:cNvSpPr>
            <p:nvPr/>
          </p:nvSpPr>
          <p:spPr bwMode="auto">
            <a:xfrm>
              <a:off x="4983" y="1703"/>
              <a:ext cx="197" cy="106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76" name="Line 117"/>
            <p:cNvSpPr>
              <a:spLocks noChangeShapeType="1"/>
            </p:cNvSpPr>
            <p:nvPr/>
          </p:nvSpPr>
          <p:spPr bwMode="auto">
            <a:xfrm flipV="1">
              <a:off x="4710" y="1574"/>
              <a:ext cx="74" cy="3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77" name="Group 118"/>
            <p:cNvGrpSpPr>
              <a:grpSpLocks/>
            </p:cNvGrpSpPr>
            <p:nvPr/>
          </p:nvGrpSpPr>
          <p:grpSpPr bwMode="auto">
            <a:xfrm>
              <a:off x="4575" y="1584"/>
              <a:ext cx="187" cy="168"/>
              <a:chOff x="4575" y="1584"/>
              <a:chExt cx="187" cy="168"/>
            </a:xfrm>
          </p:grpSpPr>
          <p:pic>
            <p:nvPicPr>
              <p:cNvPr id="16802" name="Picture 119"/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" y="1584"/>
                <a:ext cx="187" cy="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03" name="Text Box 120"/>
              <p:cNvSpPr txBox="1">
                <a:spLocks noChangeArrowheads="1"/>
              </p:cNvSpPr>
              <p:nvPr/>
            </p:nvSpPr>
            <p:spPr bwMode="auto">
              <a:xfrm>
                <a:off x="4660" y="1608"/>
                <a:ext cx="49" cy="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grpSp>
          <p:nvGrpSpPr>
            <p:cNvPr id="16778" name="Group 121"/>
            <p:cNvGrpSpPr>
              <a:grpSpLocks/>
            </p:cNvGrpSpPr>
            <p:nvPr/>
          </p:nvGrpSpPr>
          <p:grpSpPr bwMode="auto">
            <a:xfrm>
              <a:off x="4698" y="1500"/>
              <a:ext cx="187" cy="167"/>
              <a:chOff x="4698" y="1500"/>
              <a:chExt cx="187" cy="167"/>
            </a:xfrm>
          </p:grpSpPr>
          <p:pic>
            <p:nvPicPr>
              <p:cNvPr id="16800" name="Picture 122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1500"/>
                <a:ext cx="187" cy="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801" name="Text Box 123"/>
              <p:cNvSpPr txBox="1">
                <a:spLocks noChangeArrowheads="1"/>
              </p:cNvSpPr>
              <p:nvPr/>
            </p:nvSpPr>
            <p:spPr bwMode="auto">
              <a:xfrm>
                <a:off x="4785" y="1524"/>
                <a:ext cx="48" cy="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79" name="Line 124"/>
            <p:cNvSpPr>
              <a:spLocks noChangeShapeType="1"/>
            </p:cNvSpPr>
            <p:nvPr/>
          </p:nvSpPr>
          <p:spPr bwMode="auto">
            <a:xfrm flipH="1">
              <a:off x="4527" y="1634"/>
              <a:ext cx="123" cy="109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6780" name="Group 125"/>
            <p:cNvGrpSpPr>
              <a:grpSpLocks/>
            </p:cNvGrpSpPr>
            <p:nvPr/>
          </p:nvGrpSpPr>
          <p:grpSpPr bwMode="auto">
            <a:xfrm>
              <a:off x="5070" y="1657"/>
              <a:ext cx="187" cy="168"/>
              <a:chOff x="5070" y="1657"/>
              <a:chExt cx="187" cy="168"/>
            </a:xfrm>
          </p:grpSpPr>
          <p:pic>
            <p:nvPicPr>
              <p:cNvPr id="16798" name="Picture 126"/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0" y="1657"/>
                <a:ext cx="187" cy="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799" name="Text Box 127"/>
              <p:cNvSpPr txBox="1">
                <a:spLocks noChangeArrowheads="1"/>
              </p:cNvSpPr>
              <p:nvPr/>
            </p:nvSpPr>
            <p:spPr bwMode="auto">
              <a:xfrm>
                <a:off x="5157" y="1681"/>
                <a:ext cx="48" cy="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endParaRPr lang="en-US" sz="1800"/>
              </a:p>
            </p:txBody>
          </p:sp>
        </p:grpSp>
        <p:sp>
          <p:nvSpPr>
            <p:cNvPr id="16781" name="Line 128"/>
            <p:cNvSpPr>
              <a:spLocks noChangeShapeType="1"/>
            </p:cNvSpPr>
            <p:nvPr/>
          </p:nvSpPr>
          <p:spPr bwMode="auto">
            <a:xfrm>
              <a:off x="4835" y="1575"/>
              <a:ext cx="346" cy="94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2" name="Line 129"/>
            <p:cNvSpPr>
              <a:spLocks noChangeShapeType="1"/>
            </p:cNvSpPr>
            <p:nvPr/>
          </p:nvSpPr>
          <p:spPr bwMode="auto">
            <a:xfrm flipH="1" flipV="1">
              <a:off x="4809" y="1585"/>
              <a:ext cx="5" cy="51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3" name="Line 130"/>
            <p:cNvSpPr>
              <a:spLocks noChangeShapeType="1"/>
            </p:cNvSpPr>
            <p:nvPr/>
          </p:nvSpPr>
          <p:spPr bwMode="auto">
            <a:xfrm flipV="1">
              <a:off x="4722" y="1673"/>
              <a:ext cx="47" cy="73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4" name="Line 131"/>
            <p:cNvSpPr>
              <a:spLocks noChangeShapeType="1"/>
            </p:cNvSpPr>
            <p:nvPr/>
          </p:nvSpPr>
          <p:spPr bwMode="auto">
            <a:xfrm flipH="1">
              <a:off x="4642" y="1835"/>
              <a:ext cx="56" cy="33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5" name="Line 132"/>
            <p:cNvSpPr>
              <a:spLocks noChangeShapeType="1"/>
            </p:cNvSpPr>
            <p:nvPr/>
          </p:nvSpPr>
          <p:spPr bwMode="auto">
            <a:xfrm flipH="1">
              <a:off x="4907" y="1930"/>
              <a:ext cx="74" cy="10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6" name="Line 133"/>
            <p:cNvSpPr>
              <a:spLocks noChangeShapeType="1"/>
            </p:cNvSpPr>
            <p:nvPr/>
          </p:nvSpPr>
          <p:spPr bwMode="auto">
            <a:xfrm flipH="1" flipV="1">
              <a:off x="4361" y="1833"/>
              <a:ext cx="77" cy="3"/>
            </a:xfrm>
            <a:prstGeom prst="line">
              <a:avLst/>
            </a:prstGeom>
            <a:noFill/>
            <a:ln w="12600" cap="sq">
              <a:solidFill>
                <a:srgbClr val="AF340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7" name="Line 134"/>
            <p:cNvSpPr>
              <a:spLocks noChangeShapeType="1"/>
            </p:cNvSpPr>
            <p:nvPr/>
          </p:nvSpPr>
          <p:spPr bwMode="auto">
            <a:xfrm>
              <a:off x="4271" y="1774"/>
              <a:ext cx="53" cy="30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788" name="Line 135"/>
            <p:cNvSpPr>
              <a:spLocks noChangeShapeType="1"/>
            </p:cNvSpPr>
            <p:nvPr/>
          </p:nvSpPr>
          <p:spPr bwMode="auto">
            <a:xfrm flipV="1">
              <a:off x="4587" y="1633"/>
              <a:ext cx="62" cy="13"/>
            </a:xfrm>
            <a:prstGeom prst="line">
              <a:avLst/>
            </a:prstGeom>
            <a:noFill/>
            <a:ln w="12600" cap="sq">
              <a:solidFill>
                <a:srgbClr val="7283F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pic>
          <p:nvPicPr>
            <p:cNvPr id="16789" name="Picture 136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056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790" name="Picture 137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152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791" name="Picture 138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1248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792" name="Picture 139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152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793" name="Picture 140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960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794" name="Picture 141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1104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795" name="Text Box 142"/>
            <p:cNvSpPr txBox="1">
              <a:spLocks noChangeArrowheads="1"/>
            </p:cNvSpPr>
            <p:nvPr/>
          </p:nvSpPr>
          <p:spPr bwMode="auto">
            <a:xfrm>
              <a:off x="4124" y="720"/>
              <a:ext cx="1315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Related Content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(Structured &amp; Unstructured)</a:t>
              </a:r>
            </a:p>
          </p:txBody>
        </p:sp>
        <p:sp>
          <p:nvSpPr>
            <p:cNvPr id="16796" name="Text Box 143"/>
            <p:cNvSpPr txBox="1">
              <a:spLocks noChangeArrowheads="1"/>
            </p:cNvSpPr>
            <p:nvPr/>
          </p:nvSpPr>
          <p:spPr bwMode="auto">
            <a:xfrm>
              <a:off x="3742" y="1248"/>
              <a:ext cx="47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Primary 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Search</a:t>
              </a:r>
            </a:p>
          </p:txBody>
        </p:sp>
        <p:sp>
          <p:nvSpPr>
            <p:cNvPr id="16797" name="Line 144"/>
            <p:cNvSpPr>
              <a:spLocks noChangeShapeType="1"/>
            </p:cNvSpPr>
            <p:nvPr/>
          </p:nvSpPr>
          <p:spPr bwMode="auto">
            <a:xfrm>
              <a:off x="3696" y="1248"/>
              <a:ext cx="67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6390" name="Text Box 146"/>
          <p:cNvSpPr txBox="1">
            <a:spLocks noChangeArrowheads="1"/>
          </p:cNvSpPr>
          <p:nvPr/>
        </p:nvSpPr>
        <p:spPr bwMode="auto">
          <a:xfrm>
            <a:off x="384572" y="30063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Wilhelm Tempel</a:t>
            </a:r>
          </a:p>
        </p:txBody>
      </p:sp>
      <p:sp>
        <p:nvSpPr>
          <p:cNvPr id="16391" name="Text Box 147"/>
          <p:cNvSpPr txBox="1">
            <a:spLocks noChangeArrowheads="1"/>
          </p:cNvSpPr>
          <p:nvPr/>
        </p:nvSpPr>
        <p:spPr bwMode="auto">
          <a:xfrm>
            <a:off x="384572" y="32349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HMS Paramour</a:t>
            </a:r>
          </a:p>
        </p:txBody>
      </p:sp>
      <p:sp>
        <p:nvSpPr>
          <p:cNvPr id="16392" name="Text Box 148"/>
          <p:cNvSpPr txBox="1">
            <a:spLocks noChangeArrowheads="1"/>
          </p:cNvSpPr>
          <p:nvPr/>
        </p:nvSpPr>
        <p:spPr bwMode="auto">
          <a:xfrm>
            <a:off x="384572" y="27777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Isaac Newton</a:t>
            </a:r>
          </a:p>
        </p:txBody>
      </p:sp>
      <p:sp>
        <p:nvSpPr>
          <p:cNvPr id="16393" name="Text Box 149"/>
          <p:cNvSpPr txBox="1">
            <a:spLocks noChangeArrowheads="1"/>
          </p:cNvSpPr>
          <p:nvPr/>
        </p:nvSpPr>
        <p:spPr bwMode="auto">
          <a:xfrm>
            <a:off x="384572" y="36921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Halley</a:t>
            </a:r>
            <a:r>
              <a:rPr lang="en-US" sz="900">
                <a:solidFill>
                  <a:srgbClr val="000000"/>
                </a:solidFill>
                <a:ea typeface="Microsoft YaHei" charset="0"/>
                <a:cs typeface="Times New Roman" charset="0"/>
              </a:rPr>
              <a:t>’</a:t>
            </a: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s Comet</a:t>
            </a:r>
          </a:p>
        </p:txBody>
      </p:sp>
      <p:sp>
        <p:nvSpPr>
          <p:cNvPr id="16394" name="Text Box 150"/>
          <p:cNvSpPr txBox="1">
            <a:spLocks noChangeArrowheads="1"/>
          </p:cNvSpPr>
          <p:nvPr/>
        </p:nvSpPr>
        <p:spPr bwMode="auto">
          <a:xfrm>
            <a:off x="384572" y="41493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Pink Panther</a:t>
            </a:r>
          </a:p>
        </p:txBody>
      </p:sp>
      <p:sp>
        <p:nvSpPr>
          <p:cNvPr id="16395" name="Text Box 151"/>
          <p:cNvSpPr txBox="1">
            <a:spLocks noChangeArrowheads="1"/>
          </p:cNvSpPr>
          <p:nvPr/>
        </p:nvSpPr>
        <p:spPr bwMode="auto">
          <a:xfrm>
            <a:off x="384572" y="34635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Christiaan Huygens</a:t>
            </a:r>
          </a:p>
        </p:txBody>
      </p:sp>
      <p:sp>
        <p:nvSpPr>
          <p:cNvPr id="16396" name="Text Box 152"/>
          <p:cNvSpPr txBox="1">
            <a:spLocks noChangeArrowheads="1"/>
          </p:cNvSpPr>
          <p:nvPr/>
        </p:nvSpPr>
        <p:spPr bwMode="auto">
          <a:xfrm>
            <a:off x="384572" y="43779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Peter Sellers</a:t>
            </a:r>
          </a:p>
        </p:txBody>
      </p:sp>
      <p:sp>
        <p:nvSpPr>
          <p:cNvPr id="16397" name="Text Box 153"/>
          <p:cNvSpPr txBox="1">
            <a:spLocks noChangeArrowheads="1"/>
          </p:cNvSpPr>
          <p:nvPr/>
        </p:nvSpPr>
        <p:spPr bwMode="auto">
          <a:xfrm>
            <a:off x="384572" y="3920728"/>
            <a:ext cx="1256109" cy="209385"/>
          </a:xfrm>
          <a:prstGeom prst="rect">
            <a:avLst/>
          </a:prstGeom>
          <a:solidFill>
            <a:srgbClr val="FFFF9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000000">
                <a:alpha val="74998"/>
              </a:srgbClr>
            </a:outerShdw>
          </a:effec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563"/>
              </a:spcBef>
            </a:pPr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Edmond Halley</a:t>
            </a:r>
          </a:p>
        </p:txBody>
      </p:sp>
      <p:sp>
        <p:nvSpPr>
          <p:cNvPr id="16398" name="Text Box 154"/>
          <p:cNvSpPr txBox="1">
            <a:spLocks noChangeArrowheads="1"/>
          </p:cNvSpPr>
          <p:nvPr/>
        </p:nvSpPr>
        <p:spPr bwMode="auto">
          <a:xfrm>
            <a:off x="772087" y="4516041"/>
            <a:ext cx="328679" cy="30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500" b="1">
                <a:solidFill>
                  <a:srgbClr val="000000"/>
                </a:solidFill>
                <a:ea typeface="Microsoft YaHei" charset="0"/>
                <a:cs typeface="Times New Roman" charset="0"/>
              </a:rPr>
              <a:t>…</a:t>
            </a:r>
          </a:p>
        </p:txBody>
      </p:sp>
      <p:sp>
        <p:nvSpPr>
          <p:cNvPr id="16399" name="Text Box 156"/>
          <p:cNvSpPr txBox="1">
            <a:spLocks noChangeArrowheads="1"/>
          </p:cNvSpPr>
          <p:nvPr/>
        </p:nvSpPr>
        <p:spPr bwMode="auto">
          <a:xfrm>
            <a:off x="2223637" y="1943100"/>
            <a:ext cx="1646347" cy="20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900">
                <a:solidFill>
                  <a:srgbClr val="000000"/>
                </a:solidFill>
                <a:latin typeface="Tahoma" charset="0"/>
                <a:ea typeface="Microsoft YaHei" charset="0"/>
                <a:cs typeface="Times New Roman" charset="0"/>
              </a:rPr>
              <a:t>Candidate Answer Generation</a:t>
            </a:r>
          </a:p>
        </p:txBody>
      </p:sp>
      <p:grpSp>
        <p:nvGrpSpPr>
          <p:cNvPr id="16400" name="Group 157"/>
          <p:cNvGrpSpPr>
            <a:grpSpLocks/>
          </p:cNvGrpSpPr>
          <p:nvPr/>
        </p:nvGrpSpPr>
        <p:grpSpPr bwMode="auto">
          <a:xfrm>
            <a:off x="4974431" y="2743200"/>
            <a:ext cx="1882379" cy="1770460"/>
            <a:chOff x="4178" y="2496"/>
            <a:chExt cx="1581" cy="1487"/>
          </a:xfrm>
        </p:grpSpPr>
        <p:sp>
          <p:nvSpPr>
            <p:cNvPr id="16719" name="Rectangle 158"/>
            <p:cNvSpPr>
              <a:spLocks noChangeArrowheads="1"/>
            </p:cNvSpPr>
            <p:nvPr/>
          </p:nvSpPr>
          <p:spPr bwMode="auto">
            <a:xfrm>
              <a:off x="4321" y="3022"/>
              <a:ext cx="1438" cy="409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17819" dir="2700000" algn="ctr" rotWithShape="0">
                <a:srgbClr val="99995C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/>
            <a:p>
              <a:pPr marL="255985" indent="-255985">
                <a:buClr>
                  <a:srgbClr val="008000"/>
                </a:buClr>
                <a:buFont typeface="Times New Roman" charset="0"/>
                <a:buAutoNum type="arabicParenR"/>
                <a:tabLst>
                  <a:tab pos="255985" algn="l"/>
                  <a:tab pos="941785" algn="l"/>
                  <a:tab pos="1627585" algn="l"/>
                  <a:tab pos="2313385" algn="l"/>
                  <a:tab pos="2999185" algn="l"/>
                  <a:tab pos="3684985" algn="l"/>
                  <a:tab pos="4370785" algn="l"/>
                  <a:tab pos="5056585" algn="l"/>
                  <a:tab pos="5742385" algn="l"/>
                  <a:tab pos="6428185" algn="l"/>
                  <a:tab pos="7113985" algn="l"/>
                  <a:tab pos="7799785" algn="l"/>
                </a:tabLst>
              </a:pPr>
              <a:r>
                <a:rPr lang="en-US" sz="900">
                  <a:solidFill>
                    <a:srgbClr val="008000"/>
                  </a:solidFill>
                  <a:latin typeface="Tahoma" charset="0"/>
                  <a:cs typeface="Times New Roman" charset="0"/>
                </a:rPr>
                <a:t>Edmond Halley (0.85)</a:t>
              </a:r>
            </a:p>
            <a:p>
              <a:pPr marL="255985" indent="-255985">
                <a:buClr>
                  <a:srgbClr val="FF0000"/>
                </a:buClr>
                <a:buFont typeface="Times New Roman" charset="0"/>
                <a:buAutoNum type="arabicParenR"/>
                <a:tabLst>
                  <a:tab pos="255985" algn="l"/>
                  <a:tab pos="941785" algn="l"/>
                  <a:tab pos="1627585" algn="l"/>
                  <a:tab pos="2313385" algn="l"/>
                  <a:tab pos="2999185" algn="l"/>
                  <a:tab pos="3684985" algn="l"/>
                  <a:tab pos="4370785" algn="l"/>
                  <a:tab pos="5056585" algn="l"/>
                  <a:tab pos="5742385" algn="l"/>
                  <a:tab pos="6428185" algn="l"/>
                  <a:tab pos="7113985" algn="l"/>
                  <a:tab pos="7799785" algn="l"/>
                </a:tabLst>
              </a:pPr>
              <a:r>
                <a:rPr lang="en-US" sz="900">
                  <a:solidFill>
                    <a:srgbClr val="FF0000"/>
                  </a:solidFill>
                  <a:latin typeface="Tahoma" charset="0"/>
                  <a:cs typeface="Times New Roman" charset="0"/>
                </a:rPr>
                <a:t>Christiaan Huygens (0.20)</a:t>
              </a:r>
            </a:p>
            <a:p>
              <a:pPr marL="255985" indent="-255985">
                <a:buClr>
                  <a:srgbClr val="FF0000"/>
                </a:buClr>
                <a:buFont typeface="Times New Roman" charset="0"/>
                <a:buAutoNum type="arabicParenR"/>
                <a:tabLst>
                  <a:tab pos="255985" algn="l"/>
                  <a:tab pos="941785" algn="l"/>
                  <a:tab pos="1627585" algn="l"/>
                  <a:tab pos="2313385" algn="l"/>
                  <a:tab pos="2999185" algn="l"/>
                  <a:tab pos="3684985" algn="l"/>
                  <a:tab pos="4370785" algn="l"/>
                  <a:tab pos="5056585" algn="l"/>
                  <a:tab pos="5742385" algn="l"/>
                  <a:tab pos="6428185" algn="l"/>
                  <a:tab pos="7113985" algn="l"/>
                  <a:tab pos="7799785" algn="l"/>
                </a:tabLst>
              </a:pPr>
              <a:r>
                <a:rPr lang="en-US" sz="900">
                  <a:solidFill>
                    <a:srgbClr val="FF0000"/>
                  </a:solidFill>
                  <a:latin typeface="Tahoma" charset="0"/>
                  <a:cs typeface="Times New Roman" charset="0"/>
                </a:rPr>
                <a:t>Peter Sellers (0.05)</a:t>
              </a:r>
            </a:p>
          </p:txBody>
        </p:sp>
        <p:sp>
          <p:nvSpPr>
            <p:cNvPr id="16720" name="Text Box 159"/>
            <p:cNvSpPr txBox="1">
              <a:spLocks noChangeArrowheads="1"/>
            </p:cNvSpPr>
            <p:nvPr/>
          </p:nvSpPr>
          <p:spPr bwMode="auto">
            <a:xfrm>
              <a:off x="4271" y="3600"/>
              <a:ext cx="555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Merging &amp;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Ranking</a:t>
              </a:r>
            </a:p>
          </p:txBody>
        </p:sp>
        <p:sp>
          <p:nvSpPr>
            <p:cNvPr id="16721" name="AutoShape 160"/>
            <p:cNvSpPr>
              <a:spLocks/>
            </p:cNvSpPr>
            <p:nvPr/>
          </p:nvSpPr>
          <p:spPr bwMode="auto">
            <a:xfrm>
              <a:off x="4178" y="2496"/>
              <a:ext cx="95" cy="1487"/>
            </a:xfrm>
            <a:prstGeom prst="rightBrace">
              <a:avLst>
                <a:gd name="adj1" fmla="val 130439"/>
                <a:gd name="adj2" fmla="val 49259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16401" name="Group 161"/>
          <p:cNvGrpSpPr>
            <a:grpSpLocks/>
          </p:cNvGrpSpPr>
          <p:nvPr/>
        </p:nvGrpSpPr>
        <p:grpSpPr bwMode="auto">
          <a:xfrm>
            <a:off x="1659732" y="2628901"/>
            <a:ext cx="1484710" cy="2176463"/>
            <a:chOff x="1394" y="2400"/>
            <a:chExt cx="1247" cy="1828"/>
          </a:xfrm>
        </p:grpSpPr>
        <p:grpSp>
          <p:nvGrpSpPr>
            <p:cNvPr id="16433" name="Group 162"/>
            <p:cNvGrpSpPr>
              <a:grpSpLocks/>
            </p:cNvGrpSpPr>
            <p:nvPr/>
          </p:nvGrpSpPr>
          <p:grpSpPr bwMode="auto">
            <a:xfrm>
              <a:off x="1634" y="2736"/>
              <a:ext cx="959" cy="628"/>
              <a:chOff x="1634" y="2736"/>
              <a:chExt cx="959" cy="628"/>
            </a:xfrm>
          </p:grpSpPr>
          <p:sp>
            <p:nvSpPr>
              <p:cNvPr id="16588" name="Line 163"/>
              <p:cNvSpPr>
                <a:spLocks noChangeShapeType="1"/>
              </p:cNvSpPr>
              <p:nvPr/>
            </p:nvSpPr>
            <p:spPr bwMode="auto">
              <a:xfrm flipV="1">
                <a:off x="2084" y="2941"/>
                <a:ext cx="190" cy="8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89" name="Group 164"/>
              <p:cNvGrpSpPr>
                <a:grpSpLocks/>
              </p:cNvGrpSpPr>
              <p:nvPr/>
            </p:nvGrpSpPr>
            <p:grpSpPr bwMode="auto">
              <a:xfrm>
                <a:off x="1634" y="2970"/>
                <a:ext cx="147" cy="126"/>
                <a:chOff x="1634" y="2970"/>
                <a:chExt cx="147" cy="126"/>
              </a:xfrm>
            </p:grpSpPr>
            <p:pic>
              <p:nvPicPr>
                <p:cNvPr id="16717" name="Picture 16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34" y="2970"/>
                  <a:ext cx="147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18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1701" y="2987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90" name="Group 167"/>
              <p:cNvGrpSpPr>
                <a:grpSpLocks/>
              </p:cNvGrpSpPr>
              <p:nvPr/>
            </p:nvGrpSpPr>
            <p:grpSpPr bwMode="auto">
              <a:xfrm>
                <a:off x="1664" y="3043"/>
                <a:ext cx="174" cy="141"/>
                <a:chOff x="1664" y="3043"/>
                <a:chExt cx="174" cy="141"/>
              </a:xfrm>
            </p:grpSpPr>
            <p:pic>
              <p:nvPicPr>
                <p:cNvPr id="16715" name="Picture 168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4" y="3043"/>
                  <a:ext cx="17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16" name="Text Box 169"/>
                <p:cNvSpPr txBox="1">
                  <a:spLocks noChangeArrowheads="1"/>
                </p:cNvSpPr>
                <p:nvPr/>
              </p:nvSpPr>
              <p:spPr bwMode="auto">
                <a:xfrm>
                  <a:off x="1739" y="3061"/>
                  <a:ext cx="50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91" name="Group 170"/>
              <p:cNvGrpSpPr>
                <a:grpSpLocks/>
              </p:cNvGrpSpPr>
              <p:nvPr/>
            </p:nvGrpSpPr>
            <p:grpSpPr bwMode="auto">
              <a:xfrm>
                <a:off x="1923" y="3012"/>
                <a:ext cx="164" cy="141"/>
                <a:chOff x="1923" y="3012"/>
                <a:chExt cx="164" cy="141"/>
              </a:xfrm>
            </p:grpSpPr>
            <p:pic>
              <p:nvPicPr>
                <p:cNvPr id="16713" name="Picture 171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3" y="3012"/>
                  <a:ext cx="16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14" name="Text Box 172"/>
                <p:cNvSpPr txBox="1">
                  <a:spLocks noChangeArrowheads="1"/>
                </p:cNvSpPr>
                <p:nvPr/>
              </p:nvSpPr>
              <p:spPr bwMode="auto">
                <a:xfrm>
                  <a:off x="1998" y="3032"/>
                  <a:ext cx="44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92" name="Group 173"/>
              <p:cNvGrpSpPr>
                <a:grpSpLocks/>
              </p:cNvGrpSpPr>
              <p:nvPr/>
            </p:nvGrpSpPr>
            <p:grpSpPr bwMode="auto">
              <a:xfrm>
                <a:off x="1755" y="2928"/>
                <a:ext cx="161" cy="133"/>
                <a:chOff x="1755" y="2928"/>
                <a:chExt cx="161" cy="133"/>
              </a:xfrm>
            </p:grpSpPr>
            <p:pic>
              <p:nvPicPr>
                <p:cNvPr id="16711" name="Picture 174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5" y="2928"/>
                  <a:ext cx="161" cy="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12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1828" y="2945"/>
                  <a:ext cx="39" cy="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93" name="Line 176"/>
              <p:cNvSpPr>
                <a:spLocks noChangeShapeType="1"/>
              </p:cNvSpPr>
              <p:nvPr/>
            </p:nvSpPr>
            <p:spPr bwMode="auto">
              <a:xfrm flipV="1">
                <a:off x="1765" y="2979"/>
                <a:ext cx="62" cy="7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94" name="Group 177"/>
              <p:cNvGrpSpPr>
                <a:grpSpLocks/>
              </p:cNvGrpSpPr>
              <p:nvPr/>
            </p:nvGrpSpPr>
            <p:grpSpPr bwMode="auto">
              <a:xfrm>
                <a:off x="1745" y="3150"/>
                <a:ext cx="174" cy="148"/>
                <a:chOff x="1745" y="3150"/>
                <a:chExt cx="174" cy="148"/>
              </a:xfrm>
            </p:grpSpPr>
            <p:pic>
              <p:nvPicPr>
                <p:cNvPr id="16709" name="Picture 178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5" y="3150"/>
                  <a:ext cx="174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10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1821" y="3170"/>
                  <a:ext cx="50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95" name="Line 180"/>
              <p:cNvSpPr>
                <a:spLocks noChangeShapeType="1"/>
              </p:cNvSpPr>
              <p:nvPr/>
            </p:nvSpPr>
            <p:spPr bwMode="auto">
              <a:xfrm>
                <a:off x="1791" y="3104"/>
                <a:ext cx="19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96" name="Line 181"/>
              <p:cNvSpPr>
                <a:spLocks noChangeShapeType="1"/>
              </p:cNvSpPr>
              <p:nvPr/>
            </p:nvSpPr>
            <p:spPr bwMode="auto">
              <a:xfrm>
                <a:off x="1868" y="2980"/>
                <a:ext cx="129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97" name="Group 182"/>
              <p:cNvGrpSpPr>
                <a:grpSpLocks/>
              </p:cNvGrpSpPr>
              <p:nvPr/>
            </p:nvGrpSpPr>
            <p:grpSpPr bwMode="auto">
              <a:xfrm>
                <a:off x="1802" y="3047"/>
                <a:ext cx="167" cy="137"/>
                <a:chOff x="1802" y="3047"/>
                <a:chExt cx="167" cy="137"/>
              </a:xfrm>
            </p:grpSpPr>
            <p:pic>
              <p:nvPicPr>
                <p:cNvPr id="16707" name="Picture 18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2" y="3047"/>
                  <a:ext cx="167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08" name="Text Box 184"/>
                <p:cNvSpPr txBox="1">
                  <a:spLocks noChangeArrowheads="1"/>
                </p:cNvSpPr>
                <p:nvPr/>
              </p:nvSpPr>
              <p:spPr bwMode="auto">
                <a:xfrm>
                  <a:off x="1876" y="3064"/>
                  <a:ext cx="44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98" name="Group 185"/>
              <p:cNvGrpSpPr>
                <a:grpSpLocks/>
              </p:cNvGrpSpPr>
              <p:nvPr/>
            </p:nvGrpSpPr>
            <p:grpSpPr bwMode="auto">
              <a:xfrm>
                <a:off x="2065" y="2985"/>
                <a:ext cx="167" cy="137"/>
                <a:chOff x="2065" y="2985"/>
                <a:chExt cx="167" cy="137"/>
              </a:xfrm>
            </p:grpSpPr>
            <p:pic>
              <p:nvPicPr>
                <p:cNvPr id="16705" name="Picture 18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5" y="2985"/>
                  <a:ext cx="167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06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2139" y="3005"/>
                  <a:ext cx="44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99" name="Group 188"/>
              <p:cNvGrpSpPr>
                <a:grpSpLocks/>
              </p:cNvGrpSpPr>
              <p:nvPr/>
            </p:nvGrpSpPr>
            <p:grpSpPr bwMode="auto">
              <a:xfrm>
                <a:off x="1876" y="2863"/>
                <a:ext cx="157" cy="126"/>
                <a:chOff x="1876" y="2863"/>
                <a:chExt cx="157" cy="126"/>
              </a:xfrm>
            </p:grpSpPr>
            <p:pic>
              <p:nvPicPr>
                <p:cNvPr id="16703" name="Picture 18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76" y="2863"/>
                  <a:ext cx="157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04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1946" y="2879"/>
                  <a:ext cx="39" cy="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00" name="Line 191"/>
              <p:cNvSpPr>
                <a:spLocks noChangeShapeType="1"/>
              </p:cNvSpPr>
              <p:nvPr/>
            </p:nvSpPr>
            <p:spPr bwMode="auto">
              <a:xfrm flipV="1">
                <a:off x="1899" y="2908"/>
                <a:ext cx="46" cy="14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01" name="Group 192"/>
              <p:cNvGrpSpPr>
                <a:grpSpLocks/>
              </p:cNvGrpSpPr>
              <p:nvPr/>
            </p:nvGrpSpPr>
            <p:grpSpPr bwMode="auto">
              <a:xfrm>
                <a:off x="1897" y="3112"/>
                <a:ext cx="174" cy="148"/>
                <a:chOff x="1897" y="3112"/>
                <a:chExt cx="174" cy="148"/>
              </a:xfrm>
            </p:grpSpPr>
            <p:pic>
              <p:nvPicPr>
                <p:cNvPr id="16701" name="Picture 193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7" y="3112"/>
                  <a:ext cx="174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02" name="Text Box 194"/>
                <p:cNvSpPr txBox="1">
                  <a:spLocks noChangeArrowheads="1"/>
                </p:cNvSpPr>
                <p:nvPr/>
              </p:nvSpPr>
              <p:spPr bwMode="auto">
                <a:xfrm>
                  <a:off x="1972" y="3133"/>
                  <a:ext cx="50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02" name="Line 195"/>
              <p:cNvSpPr>
                <a:spLocks noChangeShapeType="1"/>
              </p:cNvSpPr>
              <p:nvPr/>
            </p:nvSpPr>
            <p:spPr bwMode="auto">
              <a:xfrm>
                <a:off x="1921" y="3104"/>
                <a:ext cx="39" cy="5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03" name="Line 196"/>
              <p:cNvSpPr>
                <a:spLocks noChangeShapeType="1"/>
              </p:cNvSpPr>
              <p:nvPr/>
            </p:nvSpPr>
            <p:spPr bwMode="auto">
              <a:xfrm>
                <a:off x="1986" y="2909"/>
                <a:ext cx="151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04" name="Group 197"/>
              <p:cNvGrpSpPr>
                <a:grpSpLocks/>
              </p:cNvGrpSpPr>
              <p:nvPr/>
            </p:nvGrpSpPr>
            <p:grpSpPr bwMode="auto">
              <a:xfrm>
                <a:off x="1961" y="2981"/>
                <a:ext cx="161" cy="141"/>
                <a:chOff x="1961" y="2981"/>
                <a:chExt cx="161" cy="141"/>
              </a:xfrm>
            </p:grpSpPr>
            <p:pic>
              <p:nvPicPr>
                <p:cNvPr id="16699" name="Picture 198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1" y="2981"/>
                  <a:ext cx="161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700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2034" y="3001"/>
                  <a:ext cx="41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05" name="Group 200"/>
              <p:cNvGrpSpPr>
                <a:grpSpLocks/>
              </p:cNvGrpSpPr>
              <p:nvPr/>
            </p:nvGrpSpPr>
            <p:grpSpPr bwMode="auto">
              <a:xfrm>
                <a:off x="2001" y="2859"/>
                <a:ext cx="154" cy="129"/>
                <a:chOff x="2001" y="2859"/>
                <a:chExt cx="154" cy="129"/>
              </a:xfrm>
            </p:grpSpPr>
            <p:pic>
              <p:nvPicPr>
                <p:cNvPr id="16697" name="Picture 20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1" y="2859"/>
                  <a:ext cx="154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98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2073" y="2878"/>
                  <a:ext cx="35" cy="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06" name="Line 203"/>
              <p:cNvSpPr>
                <a:spLocks noChangeShapeType="1"/>
              </p:cNvSpPr>
              <p:nvPr/>
            </p:nvSpPr>
            <p:spPr bwMode="auto">
              <a:xfrm flipV="1">
                <a:off x="2055" y="2909"/>
                <a:ext cx="17" cy="8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07" name="Group 204"/>
              <p:cNvGrpSpPr>
                <a:grpSpLocks/>
              </p:cNvGrpSpPr>
              <p:nvPr/>
            </p:nvGrpSpPr>
            <p:grpSpPr bwMode="auto">
              <a:xfrm>
                <a:off x="2058" y="3100"/>
                <a:ext cx="167" cy="148"/>
                <a:chOff x="2058" y="3100"/>
                <a:chExt cx="167" cy="148"/>
              </a:xfrm>
            </p:grpSpPr>
            <p:pic>
              <p:nvPicPr>
                <p:cNvPr id="16695" name="Picture 205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8" y="3100"/>
                  <a:ext cx="167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96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2133" y="3122"/>
                  <a:ext cx="46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08" name="Line 207"/>
              <p:cNvSpPr>
                <a:spLocks noChangeShapeType="1"/>
              </p:cNvSpPr>
              <p:nvPr/>
            </p:nvSpPr>
            <p:spPr bwMode="auto">
              <a:xfrm>
                <a:off x="2076" y="3041"/>
                <a:ext cx="46" cy="10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09" name="Group 208"/>
              <p:cNvGrpSpPr>
                <a:grpSpLocks/>
              </p:cNvGrpSpPr>
              <p:nvPr/>
            </p:nvGrpSpPr>
            <p:grpSpPr bwMode="auto">
              <a:xfrm>
                <a:off x="2190" y="3035"/>
                <a:ext cx="167" cy="148"/>
                <a:chOff x="2190" y="3035"/>
                <a:chExt cx="167" cy="148"/>
              </a:xfrm>
            </p:grpSpPr>
            <p:pic>
              <p:nvPicPr>
                <p:cNvPr id="16693" name="Picture 209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90" y="3035"/>
                  <a:ext cx="167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94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2263" y="3055"/>
                  <a:ext cx="46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10" name="Line 211"/>
              <p:cNvSpPr>
                <a:spLocks noChangeShapeType="1"/>
              </p:cNvSpPr>
              <p:nvPr/>
            </p:nvSpPr>
            <p:spPr bwMode="auto">
              <a:xfrm>
                <a:off x="2109" y="2910"/>
                <a:ext cx="176" cy="13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11" name="Line 212"/>
              <p:cNvSpPr>
                <a:spLocks noChangeShapeType="1"/>
              </p:cNvSpPr>
              <p:nvPr/>
            </p:nvSpPr>
            <p:spPr bwMode="auto">
              <a:xfrm flipV="1">
                <a:off x="1871" y="2783"/>
                <a:ext cx="76" cy="5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12" name="Group 213"/>
              <p:cNvGrpSpPr>
                <a:grpSpLocks/>
              </p:cNvGrpSpPr>
              <p:nvPr/>
            </p:nvGrpSpPr>
            <p:grpSpPr bwMode="auto">
              <a:xfrm>
                <a:off x="1772" y="2820"/>
                <a:ext cx="147" cy="126"/>
                <a:chOff x="1772" y="2820"/>
                <a:chExt cx="147" cy="126"/>
              </a:xfrm>
            </p:grpSpPr>
            <p:pic>
              <p:nvPicPr>
                <p:cNvPr id="16691" name="Picture 214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2" y="2820"/>
                  <a:ext cx="147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92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1839" y="2840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13" name="Group 216"/>
              <p:cNvGrpSpPr>
                <a:grpSpLocks/>
              </p:cNvGrpSpPr>
              <p:nvPr/>
            </p:nvGrpSpPr>
            <p:grpSpPr bwMode="auto">
              <a:xfrm>
                <a:off x="1883" y="2736"/>
                <a:ext cx="144" cy="122"/>
                <a:chOff x="1883" y="2736"/>
                <a:chExt cx="144" cy="122"/>
              </a:xfrm>
            </p:grpSpPr>
            <p:pic>
              <p:nvPicPr>
                <p:cNvPr id="16689" name="Picture 217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" y="2736"/>
                  <a:ext cx="144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90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1949" y="2756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14" name="Line 219"/>
              <p:cNvSpPr>
                <a:spLocks noChangeShapeType="1"/>
              </p:cNvSpPr>
              <p:nvPr/>
            </p:nvSpPr>
            <p:spPr bwMode="auto">
              <a:xfrm flipH="1">
                <a:off x="1717" y="2854"/>
                <a:ext cx="116" cy="12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15" name="Group 220"/>
              <p:cNvGrpSpPr>
                <a:grpSpLocks/>
              </p:cNvGrpSpPr>
              <p:nvPr/>
            </p:nvGrpSpPr>
            <p:grpSpPr bwMode="auto">
              <a:xfrm>
                <a:off x="2207" y="2893"/>
                <a:ext cx="147" cy="122"/>
                <a:chOff x="2207" y="2893"/>
                <a:chExt cx="147" cy="122"/>
              </a:xfrm>
            </p:grpSpPr>
            <p:pic>
              <p:nvPicPr>
                <p:cNvPr id="16687" name="Picture 221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7" y="2893"/>
                  <a:ext cx="147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88" name="Text Box 222"/>
                <p:cNvSpPr txBox="1">
                  <a:spLocks noChangeArrowheads="1"/>
                </p:cNvSpPr>
                <p:nvPr/>
              </p:nvSpPr>
              <p:spPr bwMode="auto">
                <a:xfrm>
                  <a:off x="2275" y="2913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16" name="Line 223"/>
              <p:cNvSpPr>
                <a:spLocks noChangeShapeType="1"/>
              </p:cNvSpPr>
              <p:nvPr/>
            </p:nvSpPr>
            <p:spPr bwMode="auto">
              <a:xfrm>
                <a:off x="1981" y="2784"/>
                <a:ext cx="309" cy="12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17" name="Line 224"/>
              <p:cNvSpPr>
                <a:spLocks noChangeShapeType="1"/>
              </p:cNvSpPr>
              <p:nvPr/>
            </p:nvSpPr>
            <p:spPr bwMode="auto">
              <a:xfrm flipH="1" flipV="1">
                <a:off x="1964" y="2790"/>
                <a:ext cx="2" cy="8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18" name="Line 225"/>
              <p:cNvSpPr>
                <a:spLocks noChangeShapeType="1"/>
              </p:cNvSpPr>
              <p:nvPr/>
            </p:nvSpPr>
            <p:spPr bwMode="auto">
              <a:xfrm flipV="1">
                <a:off x="1876" y="2893"/>
                <a:ext cx="61" cy="6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19" name="Line 226"/>
              <p:cNvSpPr>
                <a:spLocks noChangeShapeType="1"/>
              </p:cNvSpPr>
              <p:nvPr/>
            </p:nvSpPr>
            <p:spPr bwMode="auto">
              <a:xfrm flipV="1">
                <a:off x="2322" y="2979"/>
                <a:ext cx="171" cy="7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20" name="Group 227"/>
              <p:cNvGrpSpPr>
                <a:grpSpLocks/>
              </p:cNvGrpSpPr>
              <p:nvPr/>
            </p:nvGrpSpPr>
            <p:grpSpPr bwMode="auto">
              <a:xfrm>
                <a:off x="1846" y="2981"/>
                <a:ext cx="164" cy="160"/>
                <a:chOff x="1846" y="2981"/>
                <a:chExt cx="164" cy="160"/>
              </a:xfrm>
            </p:grpSpPr>
            <p:pic>
              <p:nvPicPr>
                <p:cNvPr id="16685" name="Picture 228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6" y="2981"/>
                  <a:ext cx="164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86" name="Text Box 229"/>
                <p:cNvSpPr txBox="1">
                  <a:spLocks noChangeArrowheads="1"/>
                </p:cNvSpPr>
                <p:nvPr/>
              </p:nvSpPr>
              <p:spPr bwMode="auto">
                <a:xfrm>
                  <a:off x="1921" y="3003"/>
                  <a:ext cx="43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21" name="Group 230"/>
              <p:cNvGrpSpPr>
                <a:grpSpLocks/>
              </p:cNvGrpSpPr>
              <p:nvPr/>
            </p:nvGrpSpPr>
            <p:grpSpPr bwMode="auto">
              <a:xfrm>
                <a:off x="1876" y="3054"/>
                <a:ext cx="201" cy="198"/>
                <a:chOff x="1876" y="3054"/>
                <a:chExt cx="201" cy="198"/>
              </a:xfrm>
            </p:grpSpPr>
            <p:pic>
              <p:nvPicPr>
                <p:cNvPr id="16683" name="Picture 231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76" y="3054"/>
                  <a:ext cx="201" cy="1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84" name="Text Box 232"/>
                <p:cNvSpPr txBox="1">
                  <a:spLocks noChangeArrowheads="1"/>
                </p:cNvSpPr>
                <p:nvPr/>
              </p:nvSpPr>
              <p:spPr bwMode="auto">
                <a:xfrm>
                  <a:off x="1960" y="3080"/>
                  <a:ext cx="6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22" name="Group 233"/>
              <p:cNvGrpSpPr>
                <a:grpSpLocks/>
              </p:cNvGrpSpPr>
              <p:nvPr/>
            </p:nvGrpSpPr>
            <p:grpSpPr bwMode="auto">
              <a:xfrm>
                <a:off x="2139" y="3024"/>
                <a:ext cx="184" cy="194"/>
                <a:chOff x="2139" y="3024"/>
                <a:chExt cx="184" cy="194"/>
              </a:xfrm>
            </p:grpSpPr>
            <p:pic>
              <p:nvPicPr>
                <p:cNvPr id="16681" name="Picture 234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9" y="3024"/>
                  <a:ext cx="184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82" name="Text Box 235"/>
                <p:cNvSpPr txBox="1">
                  <a:spLocks noChangeArrowheads="1"/>
                </p:cNvSpPr>
                <p:nvPr/>
              </p:nvSpPr>
              <p:spPr bwMode="auto">
                <a:xfrm>
                  <a:off x="2218" y="3050"/>
                  <a:ext cx="60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23" name="Group 236"/>
              <p:cNvGrpSpPr>
                <a:grpSpLocks/>
              </p:cNvGrpSpPr>
              <p:nvPr/>
            </p:nvGrpSpPr>
            <p:grpSpPr bwMode="auto">
              <a:xfrm>
                <a:off x="1971" y="2939"/>
                <a:ext cx="177" cy="179"/>
                <a:chOff x="1971" y="2939"/>
                <a:chExt cx="177" cy="179"/>
              </a:xfrm>
            </p:grpSpPr>
            <p:pic>
              <p:nvPicPr>
                <p:cNvPr id="16679" name="Picture 237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1" y="2939"/>
                  <a:ext cx="177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80" name="Text Box 238"/>
                <p:cNvSpPr txBox="1">
                  <a:spLocks noChangeArrowheads="1"/>
                </p:cNvSpPr>
                <p:nvPr/>
              </p:nvSpPr>
              <p:spPr bwMode="auto">
                <a:xfrm>
                  <a:off x="2048" y="2962"/>
                  <a:ext cx="53" cy="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24" name="Line 239"/>
              <p:cNvSpPr>
                <a:spLocks noChangeShapeType="1"/>
              </p:cNvSpPr>
              <p:nvPr/>
            </p:nvSpPr>
            <p:spPr bwMode="auto">
              <a:xfrm flipV="1">
                <a:off x="1995" y="3024"/>
                <a:ext cx="52" cy="4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25" name="Group 240"/>
              <p:cNvGrpSpPr>
                <a:grpSpLocks/>
              </p:cNvGrpSpPr>
              <p:nvPr/>
            </p:nvGrpSpPr>
            <p:grpSpPr bwMode="auto">
              <a:xfrm>
                <a:off x="1957" y="3162"/>
                <a:ext cx="201" cy="202"/>
                <a:chOff x="1957" y="3162"/>
                <a:chExt cx="201" cy="202"/>
              </a:xfrm>
            </p:grpSpPr>
            <p:pic>
              <p:nvPicPr>
                <p:cNvPr id="16677" name="Picture 241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57" y="3162"/>
                  <a:ext cx="201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78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2042" y="3188"/>
                  <a:ext cx="6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26" name="Line 243"/>
              <p:cNvSpPr>
                <a:spLocks noChangeShapeType="1"/>
              </p:cNvSpPr>
              <p:nvPr/>
            </p:nvSpPr>
            <p:spPr bwMode="auto">
              <a:xfrm flipH="1">
                <a:off x="2027" y="3155"/>
                <a:ext cx="3" cy="70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27" name="Line 244"/>
              <p:cNvSpPr>
                <a:spLocks noChangeShapeType="1"/>
              </p:cNvSpPr>
              <p:nvPr/>
            </p:nvSpPr>
            <p:spPr bwMode="auto">
              <a:xfrm>
                <a:off x="2102" y="3025"/>
                <a:ext cx="115" cy="2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28" name="Group 245"/>
              <p:cNvGrpSpPr>
                <a:grpSpLocks/>
              </p:cNvGrpSpPr>
              <p:nvPr/>
            </p:nvGrpSpPr>
            <p:grpSpPr bwMode="auto">
              <a:xfrm>
                <a:off x="2025" y="3020"/>
                <a:ext cx="184" cy="194"/>
                <a:chOff x="2025" y="3020"/>
                <a:chExt cx="184" cy="194"/>
              </a:xfrm>
            </p:grpSpPr>
            <p:pic>
              <p:nvPicPr>
                <p:cNvPr id="16675" name="Picture 246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5" y="3020"/>
                  <a:ext cx="184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76" name="Text Box 247"/>
                <p:cNvSpPr txBox="1">
                  <a:spLocks noChangeArrowheads="1"/>
                </p:cNvSpPr>
                <p:nvPr/>
              </p:nvSpPr>
              <p:spPr bwMode="auto">
                <a:xfrm>
                  <a:off x="2104" y="3048"/>
                  <a:ext cx="60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29" name="Group 248"/>
              <p:cNvGrpSpPr>
                <a:grpSpLocks/>
              </p:cNvGrpSpPr>
              <p:nvPr/>
            </p:nvGrpSpPr>
            <p:grpSpPr bwMode="auto">
              <a:xfrm>
                <a:off x="2281" y="2997"/>
                <a:ext cx="184" cy="194"/>
                <a:chOff x="2281" y="2997"/>
                <a:chExt cx="184" cy="194"/>
              </a:xfrm>
            </p:grpSpPr>
            <p:pic>
              <p:nvPicPr>
                <p:cNvPr id="16673" name="Picture 249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1" y="2997"/>
                  <a:ext cx="184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74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2359" y="3022"/>
                  <a:ext cx="60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30" name="Group 251"/>
              <p:cNvGrpSpPr>
                <a:grpSpLocks/>
              </p:cNvGrpSpPr>
              <p:nvPr/>
            </p:nvGrpSpPr>
            <p:grpSpPr bwMode="auto">
              <a:xfrm>
                <a:off x="2089" y="2874"/>
                <a:ext cx="177" cy="168"/>
                <a:chOff x="2089" y="2874"/>
                <a:chExt cx="177" cy="168"/>
              </a:xfrm>
            </p:grpSpPr>
            <p:pic>
              <p:nvPicPr>
                <p:cNvPr id="16671" name="Picture 252"/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9" y="2874"/>
                  <a:ext cx="17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72" name="Text Box 253"/>
                <p:cNvSpPr txBox="1">
                  <a:spLocks noChangeArrowheads="1"/>
                </p:cNvSpPr>
                <p:nvPr/>
              </p:nvSpPr>
              <p:spPr bwMode="auto">
                <a:xfrm>
                  <a:off x="2167" y="2895"/>
                  <a:ext cx="53" cy="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31" name="Line 254"/>
              <p:cNvSpPr>
                <a:spLocks noChangeShapeType="1"/>
              </p:cNvSpPr>
              <p:nvPr/>
            </p:nvSpPr>
            <p:spPr bwMode="auto">
              <a:xfrm flipV="1">
                <a:off x="2135" y="2948"/>
                <a:ext cx="31" cy="8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32" name="Group 255"/>
              <p:cNvGrpSpPr>
                <a:grpSpLocks/>
              </p:cNvGrpSpPr>
              <p:nvPr/>
            </p:nvGrpSpPr>
            <p:grpSpPr bwMode="auto">
              <a:xfrm>
                <a:off x="2109" y="3123"/>
                <a:ext cx="201" cy="202"/>
                <a:chOff x="2109" y="3123"/>
                <a:chExt cx="201" cy="202"/>
              </a:xfrm>
            </p:grpSpPr>
            <p:pic>
              <p:nvPicPr>
                <p:cNvPr id="16669" name="Picture 256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9" y="3123"/>
                  <a:ext cx="201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70" name="Text Box 257"/>
                <p:cNvSpPr txBox="1">
                  <a:spLocks noChangeArrowheads="1"/>
                </p:cNvSpPr>
                <p:nvPr/>
              </p:nvSpPr>
              <p:spPr bwMode="auto">
                <a:xfrm>
                  <a:off x="2193" y="3151"/>
                  <a:ext cx="6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33" name="Line 258"/>
              <p:cNvSpPr>
                <a:spLocks noChangeShapeType="1"/>
              </p:cNvSpPr>
              <p:nvPr/>
            </p:nvSpPr>
            <p:spPr bwMode="auto">
              <a:xfrm>
                <a:off x="2165" y="3118"/>
                <a:ext cx="12" cy="7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34" name="Line 259"/>
              <p:cNvSpPr>
                <a:spLocks noChangeShapeType="1"/>
              </p:cNvSpPr>
              <p:nvPr/>
            </p:nvSpPr>
            <p:spPr bwMode="auto">
              <a:xfrm>
                <a:off x="2220" y="2949"/>
                <a:ext cx="138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35" name="Group 260"/>
              <p:cNvGrpSpPr>
                <a:grpSpLocks/>
              </p:cNvGrpSpPr>
              <p:nvPr/>
            </p:nvGrpSpPr>
            <p:grpSpPr bwMode="auto">
              <a:xfrm>
                <a:off x="2176" y="2993"/>
                <a:ext cx="177" cy="194"/>
                <a:chOff x="2176" y="2993"/>
                <a:chExt cx="177" cy="194"/>
              </a:xfrm>
            </p:grpSpPr>
            <p:pic>
              <p:nvPicPr>
                <p:cNvPr id="16667" name="Picture 261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76" y="2993"/>
                  <a:ext cx="177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68" name="Text Box 262"/>
                <p:cNvSpPr txBox="1">
                  <a:spLocks noChangeArrowheads="1"/>
                </p:cNvSpPr>
                <p:nvPr/>
              </p:nvSpPr>
              <p:spPr bwMode="auto">
                <a:xfrm>
                  <a:off x="2254" y="3019"/>
                  <a:ext cx="55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36" name="Group 263"/>
              <p:cNvGrpSpPr>
                <a:grpSpLocks/>
              </p:cNvGrpSpPr>
              <p:nvPr/>
            </p:nvGrpSpPr>
            <p:grpSpPr bwMode="auto">
              <a:xfrm>
                <a:off x="2217" y="2870"/>
                <a:ext cx="171" cy="172"/>
                <a:chOff x="2217" y="2870"/>
                <a:chExt cx="171" cy="172"/>
              </a:xfrm>
            </p:grpSpPr>
            <p:pic>
              <p:nvPicPr>
                <p:cNvPr id="16665" name="Picture 264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17" y="2870"/>
                  <a:ext cx="171" cy="1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66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2293" y="2895"/>
                  <a:ext cx="48" cy="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37" name="Line 266"/>
              <p:cNvSpPr>
                <a:spLocks noChangeShapeType="1"/>
              </p:cNvSpPr>
              <p:nvPr/>
            </p:nvSpPr>
            <p:spPr bwMode="auto">
              <a:xfrm flipV="1">
                <a:off x="2283" y="2950"/>
                <a:ext cx="9" cy="5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38" name="Group 267"/>
              <p:cNvGrpSpPr>
                <a:grpSpLocks/>
              </p:cNvGrpSpPr>
              <p:nvPr/>
            </p:nvGrpSpPr>
            <p:grpSpPr bwMode="auto">
              <a:xfrm>
                <a:off x="2271" y="3112"/>
                <a:ext cx="194" cy="202"/>
                <a:chOff x="2271" y="3112"/>
                <a:chExt cx="194" cy="202"/>
              </a:xfrm>
            </p:grpSpPr>
            <p:pic>
              <p:nvPicPr>
                <p:cNvPr id="16663" name="Picture 268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1" y="3112"/>
                  <a:ext cx="194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64" name="Text Box 269"/>
                <p:cNvSpPr txBox="1">
                  <a:spLocks noChangeArrowheads="1"/>
                </p:cNvSpPr>
                <p:nvPr/>
              </p:nvSpPr>
              <p:spPr bwMode="auto">
                <a:xfrm>
                  <a:off x="2354" y="3140"/>
                  <a:ext cx="63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39" name="Line 270"/>
              <p:cNvSpPr>
                <a:spLocks noChangeShapeType="1"/>
              </p:cNvSpPr>
              <p:nvPr/>
            </p:nvSpPr>
            <p:spPr bwMode="auto">
              <a:xfrm>
                <a:off x="2311" y="3090"/>
                <a:ext cx="28" cy="8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40" name="Group 271"/>
              <p:cNvGrpSpPr>
                <a:grpSpLocks/>
              </p:cNvGrpSpPr>
              <p:nvPr/>
            </p:nvGrpSpPr>
            <p:grpSpPr bwMode="auto">
              <a:xfrm>
                <a:off x="2399" y="3047"/>
                <a:ext cx="194" cy="202"/>
                <a:chOff x="2399" y="3047"/>
                <a:chExt cx="194" cy="202"/>
              </a:xfrm>
            </p:grpSpPr>
            <p:pic>
              <p:nvPicPr>
                <p:cNvPr id="16661" name="Picture 272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9" y="3047"/>
                  <a:ext cx="194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62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2484" y="3073"/>
                  <a:ext cx="63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41" name="Line 274"/>
              <p:cNvSpPr>
                <a:spLocks noChangeShapeType="1"/>
              </p:cNvSpPr>
              <p:nvPr/>
            </p:nvSpPr>
            <p:spPr bwMode="auto">
              <a:xfrm>
                <a:off x="2342" y="2951"/>
                <a:ext cx="172" cy="10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42" name="Line 275"/>
              <p:cNvSpPr>
                <a:spLocks noChangeShapeType="1"/>
              </p:cNvSpPr>
              <p:nvPr/>
            </p:nvSpPr>
            <p:spPr bwMode="auto">
              <a:xfrm flipV="1">
                <a:off x="2102" y="2823"/>
                <a:ext cx="65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43" name="Group 276"/>
              <p:cNvGrpSpPr>
                <a:grpSpLocks/>
              </p:cNvGrpSpPr>
              <p:nvPr/>
            </p:nvGrpSpPr>
            <p:grpSpPr bwMode="auto">
              <a:xfrm>
                <a:off x="1984" y="2832"/>
                <a:ext cx="164" cy="168"/>
                <a:chOff x="1984" y="2832"/>
                <a:chExt cx="164" cy="168"/>
              </a:xfrm>
            </p:grpSpPr>
            <p:pic>
              <p:nvPicPr>
                <p:cNvPr id="16659" name="Picture 277"/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84" y="2832"/>
                  <a:ext cx="164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60" name="Text Box 278"/>
                <p:cNvSpPr txBox="1">
                  <a:spLocks noChangeArrowheads="1"/>
                </p:cNvSpPr>
                <p:nvPr/>
              </p:nvSpPr>
              <p:spPr bwMode="auto">
                <a:xfrm>
                  <a:off x="2059" y="2856"/>
                  <a:ext cx="43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644" name="Group 279"/>
              <p:cNvGrpSpPr>
                <a:grpSpLocks/>
              </p:cNvGrpSpPr>
              <p:nvPr/>
            </p:nvGrpSpPr>
            <p:grpSpPr bwMode="auto">
              <a:xfrm>
                <a:off x="2092" y="2747"/>
                <a:ext cx="164" cy="168"/>
                <a:chOff x="2092" y="2747"/>
                <a:chExt cx="164" cy="168"/>
              </a:xfrm>
            </p:grpSpPr>
            <p:pic>
              <p:nvPicPr>
                <p:cNvPr id="16657" name="Picture 280"/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2" y="2747"/>
                  <a:ext cx="164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58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2169" y="2771"/>
                  <a:ext cx="43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45" name="Line 282"/>
              <p:cNvSpPr>
                <a:spLocks noChangeShapeType="1"/>
              </p:cNvSpPr>
              <p:nvPr/>
            </p:nvSpPr>
            <p:spPr bwMode="auto">
              <a:xfrm flipH="1">
                <a:off x="1942" y="2882"/>
                <a:ext cx="108" cy="1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646" name="Group 283"/>
              <p:cNvGrpSpPr>
                <a:grpSpLocks/>
              </p:cNvGrpSpPr>
              <p:nvPr/>
            </p:nvGrpSpPr>
            <p:grpSpPr bwMode="auto">
              <a:xfrm>
                <a:off x="2419" y="2905"/>
                <a:ext cx="164" cy="168"/>
                <a:chOff x="2419" y="2905"/>
                <a:chExt cx="164" cy="168"/>
              </a:xfrm>
            </p:grpSpPr>
            <p:pic>
              <p:nvPicPr>
                <p:cNvPr id="16655" name="Picture 284"/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9" y="2905"/>
                  <a:ext cx="164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56" name="Text Box 285"/>
                <p:cNvSpPr txBox="1">
                  <a:spLocks noChangeArrowheads="1"/>
                </p:cNvSpPr>
                <p:nvPr/>
              </p:nvSpPr>
              <p:spPr bwMode="auto">
                <a:xfrm>
                  <a:off x="2495" y="2929"/>
                  <a:ext cx="43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647" name="Line 286"/>
              <p:cNvSpPr>
                <a:spLocks noChangeShapeType="1"/>
              </p:cNvSpPr>
              <p:nvPr/>
            </p:nvSpPr>
            <p:spPr bwMode="auto">
              <a:xfrm>
                <a:off x="2212" y="2823"/>
                <a:ext cx="303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48" name="Line 287"/>
              <p:cNvSpPr>
                <a:spLocks noChangeShapeType="1"/>
              </p:cNvSpPr>
              <p:nvPr/>
            </p:nvSpPr>
            <p:spPr bwMode="auto">
              <a:xfrm flipH="1" flipV="1">
                <a:off x="2189" y="2833"/>
                <a:ext cx="4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49" name="Line 288"/>
              <p:cNvSpPr>
                <a:spLocks noChangeShapeType="1"/>
              </p:cNvSpPr>
              <p:nvPr/>
            </p:nvSpPr>
            <p:spPr bwMode="auto">
              <a:xfrm flipV="1">
                <a:off x="2113" y="2921"/>
                <a:ext cx="41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50" name="Line 289"/>
              <p:cNvSpPr>
                <a:spLocks noChangeShapeType="1"/>
              </p:cNvSpPr>
              <p:nvPr/>
            </p:nvSpPr>
            <p:spPr bwMode="auto">
              <a:xfrm flipH="1">
                <a:off x="2043" y="3083"/>
                <a:ext cx="49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51" name="Line 290"/>
              <p:cNvSpPr>
                <a:spLocks noChangeShapeType="1"/>
              </p:cNvSpPr>
              <p:nvPr/>
            </p:nvSpPr>
            <p:spPr bwMode="auto">
              <a:xfrm flipH="1">
                <a:off x="2275" y="3178"/>
                <a:ext cx="65" cy="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52" name="Line 291"/>
              <p:cNvSpPr>
                <a:spLocks noChangeShapeType="1"/>
              </p:cNvSpPr>
              <p:nvPr/>
            </p:nvSpPr>
            <p:spPr bwMode="auto">
              <a:xfrm flipH="1" flipV="1">
                <a:off x="1797" y="3081"/>
                <a:ext cx="67" cy="3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53" name="Line 292"/>
              <p:cNvSpPr>
                <a:spLocks noChangeShapeType="1"/>
              </p:cNvSpPr>
              <p:nvPr/>
            </p:nvSpPr>
            <p:spPr bwMode="auto">
              <a:xfrm>
                <a:off x="1717" y="3022"/>
                <a:ext cx="46" cy="2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54" name="Line 293"/>
              <p:cNvSpPr>
                <a:spLocks noChangeShapeType="1"/>
              </p:cNvSpPr>
              <p:nvPr/>
            </p:nvSpPr>
            <p:spPr bwMode="auto">
              <a:xfrm flipV="1">
                <a:off x="1995" y="2881"/>
                <a:ext cx="54" cy="1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6434" name="Group 294"/>
            <p:cNvGrpSpPr>
              <a:grpSpLocks/>
            </p:cNvGrpSpPr>
            <p:nvPr/>
          </p:nvGrpSpPr>
          <p:grpSpPr bwMode="auto">
            <a:xfrm>
              <a:off x="1682" y="3216"/>
              <a:ext cx="959" cy="628"/>
              <a:chOff x="1682" y="3216"/>
              <a:chExt cx="959" cy="628"/>
            </a:xfrm>
          </p:grpSpPr>
          <p:sp>
            <p:nvSpPr>
              <p:cNvPr id="16457" name="Line 295"/>
              <p:cNvSpPr>
                <a:spLocks noChangeShapeType="1"/>
              </p:cNvSpPr>
              <p:nvPr/>
            </p:nvSpPr>
            <p:spPr bwMode="auto">
              <a:xfrm flipV="1">
                <a:off x="2133" y="3421"/>
                <a:ext cx="190" cy="8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58" name="Group 296"/>
              <p:cNvGrpSpPr>
                <a:grpSpLocks/>
              </p:cNvGrpSpPr>
              <p:nvPr/>
            </p:nvGrpSpPr>
            <p:grpSpPr bwMode="auto">
              <a:xfrm>
                <a:off x="1682" y="3450"/>
                <a:ext cx="147" cy="126"/>
                <a:chOff x="1682" y="3450"/>
                <a:chExt cx="147" cy="126"/>
              </a:xfrm>
            </p:grpSpPr>
            <p:pic>
              <p:nvPicPr>
                <p:cNvPr id="16586" name="Picture 297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2" y="3450"/>
                  <a:ext cx="147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87" name="Text Box 298"/>
                <p:cNvSpPr txBox="1">
                  <a:spLocks noChangeArrowheads="1"/>
                </p:cNvSpPr>
                <p:nvPr/>
              </p:nvSpPr>
              <p:spPr bwMode="auto">
                <a:xfrm>
                  <a:off x="1750" y="3467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59" name="Group 299"/>
              <p:cNvGrpSpPr>
                <a:grpSpLocks/>
              </p:cNvGrpSpPr>
              <p:nvPr/>
            </p:nvGrpSpPr>
            <p:grpSpPr bwMode="auto">
              <a:xfrm>
                <a:off x="1712" y="3523"/>
                <a:ext cx="174" cy="141"/>
                <a:chOff x="1712" y="3523"/>
                <a:chExt cx="174" cy="141"/>
              </a:xfrm>
            </p:grpSpPr>
            <p:pic>
              <p:nvPicPr>
                <p:cNvPr id="16584" name="Picture 30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2" y="3523"/>
                  <a:ext cx="17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85" name="Text Box 301"/>
                <p:cNvSpPr txBox="1">
                  <a:spLocks noChangeArrowheads="1"/>
                </p:cNvSpPr>
                <p:nvPr/>
              </p:nvSpPr>
              <p:spPr bwMode="auto">
                <a:xfrm>
                  <a:off x="1787" y="3541"/>
                  <a:ext cx="50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60" name="Group 302"/>
              <p:cNvGrpSpPr>
                <a:grpSpLocks/>
              </p:cNvGrpSpPr>
              <p:nvPr/>
            </p:nvGrpSpPr>
            <p:grpSpPr bwMode="auto">
              <a:xfrm>
                <a:off x="1972" y="3492"/>
                <a:ext cx="164" cy="141"/>
                <a:chOff x="1972" y="3492"/>
                <a:chExt cx="164" cy="141"/>
              </a:xfrm>
            </p:grpSpPr>
            <p:pic>
              <p:nvPicPr>
                <p:cNvPr id="16582" name="Picture 30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2" y="3492"/>
                  <a:ext cx="16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83" name="Text Box 304"/>
                <p:cNvSpPr txBox="1">
                  <a:spLocks noChangeArrowheads="1"/>
                </p:cNvSpPr>
                <p:nvPr/>
              </p:nvSpPr>
              <p:spPr bwMode="auto">
                <a:xfrm>
                  <a:off x="2046" y="3512"/>
                  <a:ext cx="44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61" name="Group 305"/>
              <p:cNvGrpSpPr>
                <a:grpSpLocks/>
              </p:cNvGrpSpPr>
              <p:nvPr/>
            </p:nvGrpSpPr>
            <p:grpSpPr bwMode="auto">
              <a:xfrm>
                <a:off x="1803" y="3408"/>
                <a:ext cx="161" cy="133"/>
                <a:chOff x="1803" y="3408"/>
                <a:chExt cx="161" cy="133"/>
              </a:xfrm>
            </p:grpSpPr>
            <p:pic>
              <p:nvPicPr>
                <p:cNvPr id="16580" name="Picture 306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3" y="3408"/>
                  <a:ext cx="161" cy="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81" name="Text Box 307"/>
                <p:cNvSpPr txBox="1">
                  <a:spLocks noChangeArrowheads="1"/>
                </p:cNvSpPr>
                <p:nvPr/>
              </p:nvSpPr>
              <p:spPr bwMode="auto">
                <a:xfrm>
                  <a:off x="1876" y="3425"/>
                  <a:ext cx="39" cy="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62" name="Line 308"/>
              <p:cNvSpPr>
                <a:spLocks noChangeShapeType="1"/>
              </p:cNvSpPr>
              <p:nvPr/>
            </p:nvSpPr>
            <p:spPr bwMode="auto">
              <a:xfrm flipV="1">
                <a:off x="1813" y="3459"/>
                <a:ext cx="62" cy="7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63" name="Group 309"/>
              <p:cNvGrpSpPr>
                <a:grpSpLocks/>
              </p:cNvGrpSpPr>
              <p:nvPr/>
            </p:nvGrpSpPr>
            <p:grpSpPr bwMode="auto">
              <a:xfrm>
                <a:off x="1793" y="3630"/>
                <a:ext cx="174" cy="148"/>
                <a:chOff x="1793" y="3630"/>
                <a:chExt cx="174" cy="148"/>
              </a:xfrm>
            </p:grpSpPr>
            <p:pic>
              <p:nvPicPr>
                <p:cNvPr id="16578" name="Picture 310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3" y="3630"/>
                  <a:ext cx="174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79" name="Text Box 311"/>
                <p:cNvSpPr txBox="1">
                  <a:spLocks noChangeArrowheads="1"/>
                </p:cNvSpPr>
                <p:nvPr/>
              </p:nvSpPr>
              <p:spPr bwMode="auto">
                <a:xfrm>
                  <a:off x="1869" y="3650"/>
                  <a:ext cx="50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64" name="Line 312"/>
              <p:cNvSpPr>
                <a:spLocks noChangeShapeType="1"/>
              </p:cNvSpPr>
              <p:nvPr/>
            </p:nvSpPr>
            <p:spPr bwMode="auto">
              <a:xfrm>
                <a:off x="1839" y="3584"/>
                <a:ext cx="19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65" name="Line 313"/>
              <p:cNvSpPr>
                <a:spLocks noChangeShapeType="1"/>
              </p:cNvSpPr>
              <p:nvPr/>
            </p:nvSpPr>
            <p:spPr bwMode="auto">
              <a:xfrm>
                <a:off x="1916" y="3460"/>
                <a:ext cx="129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66" name="Group 314"/>
              <p:cNvGrpSpPr>
                <a:grpSpLocks/>
              </p:cNvGrpSpPr>
              <p:nvPr/>
            </p:nvGrpSpPr>
            <p:grpSpPr bwMode="auto">
              <a:xfrm>
                <a:off x="1850" y="3527"/>
                <a:ext cx="167" cy="137"/>
                <a:chOff x="1850" y="3527"/>
                <a:chExt cx="167" cy="137"/>
              </a:xfrm>
            </p:grpSpPr>
            <p:pic>
              <p:nvPicPr>
                <p:cNvPr id="16576" name="Picture 31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0" y="3527"/>
                  <a:ext cx="167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77" name="Text Box 316"/>
                <p:cNvSpPr txBox="1">
                  <a:spLocks noChangeArrowheads="1"/>
                </p:cNvSpPr>
                <p:nvPr/>
              </p:nvSpPr>
              <p:spPr bwMode="auto">
                <a:xfrm>
                  <a:off x="1924" y="3544"/>
                  <a:ext cx="44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67" name="Group 317"/>
              <p:cNvGrpSpPr>
                <a:grpSpLocks/>
              </p:cNvGrpSpPr>
              <p:nvPr/>
            </p:nvGrpSpPr>
            <p:grpSpPr bwMode="auto">
              <a:xfrm>
                <a:off x="2113" y="3465"/>
                <a:ext cx="167" cy="137"/>
                <a:chOff x="2113" y="3465"/>
                <a:chExt cx="167" cy="137"/>
              </a:xfrm>
            </p:grpSpPr>
            <p:pic>
              <p:nvPicPr>
                <p:cNvPr id="16574" name="Picture 318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13" y="3465"/>
                  <a:ext cx="167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75" name="Text Box 319"/>
                <p:cNvSpPr txBox="1">
                  <a:spLocks noChangeArrowheads="1"/>
                </p:cNvSpPr>
                <p:nvPr/>
              </p:nvSpPr>
              <p:spPr bwMode="auto">
                <a:xfrm>
                  <a:off x="2187" y="3485"/>
                  <a:ext cx="44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68" name="Group 320"/>
              <p:cNvGrpSpPr>
                <a:grpSpLocks/>
              </p:cNvGrpSpPr>
              <p:nvPr/>
            </p:nvGrpSpPr>
            <p:grpSpPr bwMode="auto">
              <a:xfrm>
                <a:off x="1924" y="3343"/>
                <a:ext cx="157" cy="126"/>
                <a:chOff x="1924" y="3343"/>
                <a:chExt cx="157" cy="126"/>
              </a:xfrm>
            </p:grpSpPr>
            <p:pic>
              <p:nvPicPr>
                <p:cNvPr id="16572" name="Picture 32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4" y="3343"/>
                  <a:ext cx="157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73" name="Text Box 322"/>
                <p:cNvSpPr txBox="1">
                  <a:spLocks noChangeArrowheads="1"/>
                </p:cNvSpPr>
                <p:nvPr/>
              </p:nvSpPr>
              <p:spPr bwMode="auto">
                <a:xfrm>
                  <a:off x="1994" y="3359"/>
                  <a:ext cx="39" cy="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69" name="Line 323"/>
              <p:cNvSpPr>
                <a:spLocks noChangeShapeType="1"/>
              </p:cNvSpPr>
              <p:nvPr/>
            </p:nvSpPr>
            <p:spPr bwMode="auto">
              <a:xfrm flipV="1">
                <a:off x="1947" y="3388"/>
                <a:ext cx="46" cy="14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70" name="Group 324"/>
              <p:cNvGrpSpPr>
                <a:grpSpLocks/>
              </p:cNvGrpSpPr>
              <p:nvPr/>
            </p:nvGrpSpPr>
            <p:grpSpPr bwMode="auto">
              <a:xfrm>
                <a:off x="1945" y="3592"/>
                <a:ext cx="174" cy="148"/>
                <a:chOff x="1945" y="3592"/>
                <a:chExt cx="174" cy="148"/>
              </a:xfrm>
            </p:grpSpPr>
            <p:pic>
              <p:nvPicPr>
                <p:cNvPr id="16570" name="Picture 325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45" y="3592"/>
                  <a:ext cx="174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71" name="Text Box 326"/>
                <p:cNvSpPr txBox="1">
                  <a:spLocks noChangeArrowheads="1"/>
                </p:cNvSpPr>
                <p:nvPr/>
              </p:nvSpPr>
              <p:spPr bwMode="auto">
                <a:xfrm>
                  <a:off x="2020" y="3613"/>
                  <a:ext cx="50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71" name="Line 327"/>
              <p:cNvSpPr>
                <a:spLocks noChangeShapeType="1"/>
              </p:cNvSpPr>
              <p:nvPr/>
            </p:nvSpPr>
            <p:spPr bwMode="auto">
              <a:xfrm>
                <a:off x="1969" y="3584"/>
                <a:ext cx="39" cy="5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72" name="Line 328"/>
              <p:cNvSpPr>
                <a:spLocks noChangeShapeType="1"/>
              </p:cNvSpPr>
              <p:nvPr/>
            </p:nvSpPr>
            <p:spPr bwMode="auto">
              <a:xfrm>
                <a:off x="2034" y="3389"/>
                <a:ext cx="151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73" name="Group 329"/>
              <p:cNvGrpSpPr>
                <a:grpSpLocks/>
              </p:cNvGrpSpPr>
              <p:nvPr/>
            </p:nvGrpSpPr>
            <p:grpSpPr bwMode="auto">
              <a:xfrm>
                <a:off x="2009" y="3461"/>
                <a:ext cx="161" cy="141"/>
                <a:chOff x="2009" y="3461"/>
                <a:chExt cx="161" cy="141"/>
              </a:xfrm>
            </p:grpSpPr>
            <p:pic>
              <p:nvPicPr>
                <p:cNvPr id="16568" name="Picture 330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9" y="3461"/>
                  <a:ext cx="161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69" name="Text Box 331"/>
                <p:cNvSpPr txBox="1">
                  <a:spLocks noChangeArrowheads="1"/>
                </p:cNvSpPr>
                <p:nvPr/>
              </p:nvSpPr>
              <p:spPr bwMode="auto">
                <a:xfrm>
                  <a:off x="2082" y="3481"/>
                  <a:ext cx="41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74" name="Group 332"/>
              <p:cNvGrpSpPr>
                <a:grpSpLocks/>
              </p:cNvGrpSpPr>
              <p:nvPr/>
            </p:nvGrpSpPr>
            <p:grpSpPr bwMode="auto">
              <a:xfrm>
                <a:off x="2049" y="3339"/>
                <a:ext cx="154" cy="129"/>
                <a:chOff x="2049" y="3339"/>
                <a:chExt cx="154" cy="129"/>
              </a:xfrm>
            </p:grpSpPr>
            <p:pic>
              <p:nvPicPr>
                <p:cNvPr id="16566" name="Picture 333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49" y="3339"/>
                  <a:ext cx="154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67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121" y="3358"/>
                  <a:ext cx="35" cy="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75" name="Line 335"/>
              <p:cNvSpPr>
                <a:spLocks noChangeShapeType="1"/>
              </p:cNvSpPr>
              <p:nvPr/>
            </p:nvSpPr>
            <p:spPr bwMode="auto">
              <a:xfrm flipV="1">
                <a:off x="2103" y="3389"/>
                <a:ext cx="17" cy="8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76" name="Group 336"/>
              <p:cNvGrpSpPr>
                <a:grpSpLocks/>
              </p:cNvGrpSpPr>
              <p:nvPr/>
            </p:nvGrpSpPr>
            <p:grpSpPr bwMode="auto">
              <a:xfrm>
                <a:off x="2106" y="3580"/>
                <a:ext cx="167" cy="148"/>
                <a:chOff x="2106" y="3580"/>
                <a:chExt cx="167" cy="148"/>
              </a:xfrm>
            </p:grpSpPr>
            <p:pic>
              <p:nvPicPr>
                <p:cNvPr id="16564" name="Picture 33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6" y="3580"/>
                  <a:ext cx="167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65" name="Text Box 338"/>
                <p:cNvSpPr txBox="1">
                  <a:spLocks noChangeArrowheads="1"/>
                </p:cNvSpPr>
                <p:nvPr/>
              </p:nvSpPr>
              <p:spPr bwMode="auto">
                <a:xfrm>
                  <a:off x="2181" y="3602"/>
                  <a:ext cx="46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77" name="Line 339"/>
              <p:cNvSpPr>
                <a:spLocks noChangeShapeType="1"/>
              </p:cNvSpPr>
              <p:nvPr/>
            </p:nvSpPr>
            <p:spPr bwMode="auto">
              <a:xfrm>
                <a:off x="2124" y="3521"/>
                <a:ext cx="46" cy="10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78" name="Group 340"/>
              <p:cNvGrpSpPr>
                <a:grpSpLocks/>
              </p:cNvGrpSpPr>
              <p:nvPr/>
            </p:nvGrpSpPr>
            <p:grpSpPr bwMode="auto">
              <a:xfrm>
                <a:off x="2238" y="3515"/>
                <a:ext cx="167" cy="148"/>
                <a:chOff x="2238" y="3515"/>
                <a:chExt cx="167" cy="148"/>
              </a:xfrm>
            </p:grpSpPr>
            <p:pic>
              <p:nvPicPr>
                <p:cNvPr id="16562" name="Picture 341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8" y="3515"/>
                  <a:ext cx="167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63" name="Text Box 342"/>
                <p:cNvSpPr txBox="1">
                  <a:spLocks noChangeArrowheads="1"/>
                </p:cNvSpPr>
                <p:nvPr/>
              </p:nvSpPr>
              <p:spPr bwMode="auto">
                <a:xfrm>
                  <a:off x="2311" y="3535"/>
                  <a:ext cx="46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79" name="Line 343"/>
              <p:cNvSpPr>
                <a:spLocks noChangeShapeType="1"/>
              </p:cNvSpPr>
              <p:nvPr/>
            </p:nvSpPr>
            <p:spPr bwMode="auto">
              <a:xfrm>
                <a:off x="2158" y="3390"/>
                <a:ext cx="176" cy="13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80" name="Line 344"/>
              <p:cNvSpPr>
                <a:spLocks noChangeShapeType="1"/>
              </p:cNvSpPr>
              <p:nvPr/>
            </p:nvSpPr>
            <p:spPr bwMode="auto">
              <a:xfrm flipV="1">
                <a:off x="1919" y="3263"/>
                <a:ext cx="76" cy="5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81" name="Group 345"/>
              <p:cNvGrpSpPr>
                <a:grpSpLocks/>
              </p:cNvGrpSpPr>
              <p:nvPr/>
            </p:nvGrpSpPr>
            <p:grpSpPr bwMode="auto">
              <a:xfrm>
                <a:off x="1820" y="3300"/>
                <a:ext cx="147" cy="126"/>
                <a:chOff x="1820" y="3300"/>
                <a:chExt cx="147" cy="126"/>
              </a:xfrm>
            </p:grpSpPr>
            <p:pic>
              <p:nvPicPr>
                <p:cNvPr id="16560" name="Picture 346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0" y="3300"/>
                  <a:ext cx="147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61" name="Text Box 347"/>
                <p:cNvSpPr txBox="1">
                  <a:spLocks noChangeArrowheads="1"/>
                </p:cNvSpPr>
                <p:nvPr/>
              </p:nvSpPr>
              <p:spPr bwMode="auto">
                <a:xfrm>
                  <a:off x="1887" y="3320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82" name="Group 348"/>
              <p:cNvGrpSpPr>
                <a:grpSpLocks/>
              </p:cNvGrpSpPr>
              <p:nvPr/>
            </p:nvGrpSpPr>
            <p:grpSpPr bwMode="auto">
              <a:xfrm>
                <a:off x="1931" y="3216"/>
                <a:ext cx="144" cy="122"/>
                <a:chOff x="1931" y="3216"/>
                <a:chExt cx="144" cy="122"/>
              </a:xfrm>
            </p:grpSpPr>
            <p:pic>
              <p:nvPicPr>
                <p:cNvPr id="16558" name="Picture 349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31" y="3216"/>
                  <a:ext cx="144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59" name="Text Box 350"/>
                <p:cNvSpPr txBox="1">
                  <a:spLocks noChangeArrowheads="1"/>
                </p:cNvSpPr>
                <p:nvPr/>
              </p:nvSpPr>
              <p:spPr bwMode="auto">
                <a:xfrm>
                  <a:off x="1997" y="3236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83" name="Line 351"/>
              <p:cNvSpPr>
                <a:spLocks noChangeShapeType="1"/>
              </p:cNvSpPr>
              <p:nvPr/>
            </p:nvSpPr>
            <p:spPr bwMode="auto">
              <a:xfrm flipH="1">
                <a:off x="1764" y="3334"/>
                <a:ext cx="116" cy="12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84" name="Group 352"/>
              <p:cNvGrpSpPr>
                <a:grpSpLocks/>
              </p:cNvGrpSpPr>
              <p:nvPr/>
            </p:nvGrpSpPr>
            <p:grpSpPr bwMode="auto">
              <a:xfrm>
                <a:off x="2255" y="3373"/>
                <a:ext cx="147" cy="122"/>
                <a:chOff x="2255" y="3373"/>
                <a:chExt cx="147" cy="122"/>
              </a:xfrm>
            </p:grpSpPr>
            <p:pic>
              <p:nvPicPr>
                <p:cNvPr id="16556" name="Picture 353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55" y="3373"/>
                  <a:ext cx="147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57" name="Text Box 354"/>
                <p:cNvSpPr txBox="1">
                  <a:spLocks noChangeArrowheads="1"/>
                </p:cNvSpPr>
                <p:nvPr/>
              </p:nvSpPr>
              <p:spPr bwMode="auto">
                <a:xfrm>
                  <a:off x="2323" y="3393"/>
                  <a:ext cx="31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85" name="Line 355"/>
              <p:cNvSpPr>
                <a:spLocks noChangeShapeType="1"/>
              </p:cNvSpPr>
              <p:nvPr/>
            </p:nvSpPr>
            <p:spPr bwMode="auto">
              <a:xfrm>
                <a:off x="2029" y="3264"/>
                <a:ext cx="309" cy="12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86" name="Line 356"/>
              <p:cNvSpPr>
                <a:spLocks noChangeShapeType="1"/>
              </p:cNvSpPr>
              <p:nvPr/>
            </p:nvSpPr>
            <p:spPr bwMode="auto">
              <a:xfrm flipH="1" flipV="1">
                <a:off x="2012" y="3270"/>
                <a:ext cx="2" cy="8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87" name="Line 357"/>
              <p:cNvSpPr>
                <a:spLocks noChangeShapeType="1"/>
              </p:cNvSpPr>
              <p:nvPr/>
            </p:nvSpPr>
            <p:spPr bwMode="auto">
              <a:xfrm flipV="1">
                <a:off x="1924" y="3373"/>
                <a:ext cx="61" cy="6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88" name="Line 358"/>
              <p:cNvSpPr>
                <a:spLocks noChangeShapeType="1"/>
              </p:cNvSpPr>
              <p:nvPr/>
            </p:nvSpPr>
            <p:spPr bwMode="auto">
              <a:xfrm flipV="1">
                <a:off x="2370" y="3459"/>
                <a:ext cx="171" cy="7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89" name="Group 359"/>
              <p:cNvGrpSpPr>
                <a:grpSpLocks/>
              </p:cNvGrpSpPr>
              <p:nvPr/>
            </p:nvGrpSpPr>
            <p:grpSpPr bwMode="auto">
              <a:xfrm>
                <a:off x="1894" y="3461"/>
                <a:ext cx="164" cy="160"/>
                <a:chOff x="1894" y="3461"/>
                <a:chExt cx="164" cy="160"/>
              </a:xfrm>
            </p:grpSpPr>
            <p:pic>
              <p:nvPicPr>
                <p:cNvPr id="16554" name="Picture 360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4" y="3461"/>
                  <a:ext cx="164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55" name="Text Box 361"/>
                <p:cNvSpPr txBox="1">
                  <a:spLocks noChangeArrowheads="1"/>
                </p:cNvSpPr>
                <p:nvPr/>
              </p:nvSpPr>
              <p:spPr bwMode="auto">
                <a:xfrm>
                  <a:off x="1969" y="3483"/>
                  <a:ext cx="42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90" name="Group 362"/>
              <p:cNvGrpSpPr>
                <a:grpSpLocks/>
              </p:cNvGrpSpPr>
              <p:nvPr/>
            </p:nvGrpSpPr>
            <p:grpSpPr bwMode="auto">
              <a:xfrm>
                <a:off x="1924" y="3534"/>
                <a:ext cx="201" cy="198"/>
                <a:chOff x="1924" y="3534"/>
                <a:chExt cx="201" cy="198"/>
              </a:xfrm>
            </p:grpSpPr>
            <p:pic>
              <p:nvPicPr>
                <p:cNvPr id="16552" name="Picture 363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4" y="3534"/>
                  <a:ext cx="201" cy="1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53" name="Text Box 364"/>
                <p:cNvSpPr txBox="1">
                  <a:spLocks noChangeArrowheads="1"/>
                </p:cNvSpPr>
                <p:nvPr/>
              </p:nvSpPr>
              <p:spPr bwMode="auto">
                <a:xfrm>
                  <a:off x="2008" y="3559"/>
                  <a:ext cx="6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91" name="Group 365"/>
              <p:cNvGrpSpPr>
                <a:grpSpLocks/>
              </p:cNvGrpSpPr>
              <p:nvPr/>
            </p:nvGrpSpPr>
            <p:grpSpPr bwMode="auto">
              <a:xfrm>
                <a:off x="2187" y="3504"/>
                <a:ext cx="184" cy="194"/>
                <a:chOff x="2187" y="3504"/>
                <a:chExt cx="184" cy="194"/>
              </a:xfrm>
            </p:grpSpPr>
            <p:pic>
              <p:nvPicPr>
                <p:cNvPr id="16550" name="Picture 36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87" y="3504"/>
                  <a:ext cx="184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51" name="Text Box 367"/>
                <p:cNvSpPr txBox="1">
                  <a:spLocks noChangeArrowheads="1"/>
                </p:cNvSpPr>
                <p:nvPr/>
              </p:nvSpPr>
              <p:spPr bwMode="auto">
                <a:xfrm>
                  <a:off x="2266" y="3530"/>
                  <a:ext cx="60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92" name="Group 368"/>
              <p:cNvGrpSpPr>
                <a:grpSpLocks/>
              </p:cNvGrpSpPr>
              <p:nvPr/>
            </p:nvGrpSpPr>
            <p:grpSpPr bwMode="auto">
              <a:xfrm>
                <a:off x="2019" y="3419"/>
                <a:ext cx="177" cy="179"/>
                <a:chOff x="2019" y="3419"/>
                <a:chExt cx="177" cy="179"/>
              </a:xfrm>
            </p:grpSpPr>
            <p:pic>
              <p:nvPicPr>
                <p:cNvPr id="16548" name="Picture 369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9" y="3419"/>
                  <a:ext cx="177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49" name="Text Box 370"/>
                <p:cNvSpPr txBox="1">
                  <a:spLocks noChangeArrowheads="1"/>
                </p:cNvSpPr>
                <p:nvPr/>
              </p:nvSpPr>
              <p:spPr bwMode="auto">
                <a:xfrm>
                  <a:off x="2096" y="3442"/>
                  <a:ext cx="53" cy="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93" name="Line 371"/>
              <p:cNvSpPr>
                <a:spLocks noChangeShapeType="1"/>
              </p:cNvSpPr>
              <p:nvPr/>
            </p:nvSpPr>
            <p:spPr bwMode="auto">
              <a:xfrm flipV="1">
                <a:off x="2043" y="3504"/>
                <a:ext cx="52" cy="4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94" name="Group 372"/>
              <p:cNvGrpSpPr>
                <a:grpSpLocks/>
              </p:cNvGrpSpPr>
              <p:nvPr/>
            </p:nvGrpSpPr>
            <p:grpSpPr bwMode="auto">
              <a:xfrm>
                <a:off x="2005" y="3642"/>
                <a:ext cx="201" cy="202"/>
                <a:chOff x="2005" y="3642"/>
                <a:chExt cx="201" cy="202"/>
              </a:xfrm>
            </p:grpSpPr>
            <p:pic>
              <p:nvPicPr>
                <p:cNvPr id="16546" name="Picture 373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5" y="3642"/>
                  <a:ext cx="201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47" name="Text Box 374"/>
                <p:cNvSpPr txBox="1">
                  <a:spLocks noChangeArrowheads="1"/>
                </p:cNvSpPr>
                <p:nvPr/>
              </p:nvSpPr>
              <p:spPr bwMode="auto">
                <a:xfrm>
                  <a:off x="2090" y="3668"/>
                  <a:ext cx="6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495" name="Line 375"/>
              <p:cNvSpPr>
                <a:spLocks noChangeShapeType="1"/>
              </p:cNvSpPr>
              <p:nvPr/>
            </p:nvSpPr>
            <p:spPr bwMode="auto">
              <a:xfrm flipH="1">
                <a:off x="2075" y="3635"/>
                <a:ext cx="3" cy="70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96" name="Line 376"/>
              <p:cNvSpPr>
                <a:spLocks noChangeShapeType="1"/>
              </p:cNvSpPr>
              <p:nvPr/>
            </p:nvSpPr>
            <p:spPr bwMode="auto">
              <a:xfrm>
                <a:off x="2150" y="3505"/>
                <a:ext cx="115" cy="2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497" name="Group 377"/>
              <p:cNvGrpSpPr>
                <a:grpSpLocks/>
              </p:cNvGrpSpPr>
              <p:nvPr/>
            </p:nvGrpSpPr>
            <p:grpSpPr bwMode="auto">
              <a:xfrm>
                <a:off x="2073" y="3500"/>
                <a:ext cx="184" cy="194"/>
                <a:chOff x="2073" y="3500"/>
                <a:chExt cx="184" cy="194"/>
              </a:xfrm>
            </p:grpSpPr>
            <p:pic>
              <p:nvPicPr>
                <p:cNvPr id="16544" name="Picture 378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73" y="3500"/>
                  <a:ext cx="184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45" name="Text Box 379"/>
                <p:cNvSpPr txBox="1">
                  <a:spLocks noChangeArrowheads="1"/>
                </p:cNvSpPr>
                <p:nvPr/>
              </p:nvSpPr>
              <p:spPr bwMode="auto">
                <a:xfrm>
                  <a:off x="2153" y="3528"/>
                  <a:ext cx="60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98" name="Group 380"/>
              <p:cNvGrpSpPr>
                <a:grpSpLocks/>
              </p:cNvGrpSpPr>
              <p:nvPr/>
            </p:nvGrpSpPr>
            <p:grpSpPr bwMode="auto">
              <a:xfrm>
                <a:off x="2329" y="3477"/>
                <a:ext cx="184" cy="194"/>
                <a:chOff x="2329" y="3477"/>
                <a:chExt cx="184" cy="194"/>
              </a:xfrm>
            </p:grpSpPr>
            <p:pic>
              <p:nvPicPr>
                <p:cNvPr id="16542" name="Picture 381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" y="3477"/>
                  <a:ext cx="184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43" name="Text Box 382"/>
                <p:cNvSpPr txBox="1">
                  <a:spLocks noChangeArrowheads="1"/>
                </p:cNvSpPr>
                <p:nvPr/>
              </p:nvSpPr>
              <p:spPr bwMode="auto">
                <a:xfrm>
                  <a:off x="2407" y="3502"/>
                  <a:ext cx="60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499" name="Group 383"/>
              <p:cNvGrpSpPr>
                <a:grpSpLocks/>
              </p:cNvGrpSpPr>
              <p:nvPr/>
            </p:nvGrpSpPr>
            <p:grpSpPr bwMode="auto">
              <a:xfrm>
                <a:off x="2137" y="3354"/>
                <a:ext cx="177" cy="168"/>
                <a:chOff x="2137" y="3354"/>
                <a:chExt cx="177" cy="168"/>
              </a:xfrm>
            </p:grpSpPr>
            <p:pic>
              <p:nvPicPr>
                <p:cNvPr id="16540" name="Picture 384"/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7" y="3354"/>
                  <a:ext cx="17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41" name="Text Box 385"/>
                <p:cNvSpPr txBox="1">
                  <a:spLocks noChangeArrowheads="1"/>
                </p:cNvSpPr>
                <p:nvPr/>
              </p:nvSpPr>
              <p:spPr bwMode="auto">
                <a:xfrm>
                  <a:off x="2215" y="3375"/>
                  <a:ext cx="53" cy="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00" name="Line 386"/>
              <p:cNvSpPr>
                <a:spLocks noChangeShapeType="1"/>
              </p:cNvSpPr>
              <p:nvPr/>
            </p:nvSpPr>
            <p:spPr bwMode="auto">
              <a:xfrm flipV="1">
                <a:off x="2183" y="3428"/>
                <a:ext cx="31" cy="8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01" name="Group 387"/>
              <p:cNvGrpSpPr>
                <a:grpSpLocks/>
              </p:cNvGrpSpPr>
              <p:nvPr/>
            </p:nvGrpSpPr>
            <p:grpSpPr bwMode="auto">
              <a:xfrm>
                <a:off x="2157" y="3603"/>
                <a:ext cx="201" cy="202"/>
                <a:chOff x="2157" y="3603"/>
                <a:chExt cx="201" cy="202"/>
              </a:xfrm>
            </p:grpSpPr>
            <p:pic>
              <p:nvPicPr>
                <p:cNvPr id="16538" name="Picture 388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7" y="3603"/>
                  <a:ext cx="201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39" name="Text Box 389"/>
                <p:cNvSpPr txBox="1">
                  <a:spLocks noChangeArrowheads="1"/>
                </p:cNvSpPr>
                <p:nvPr/>
              </p:nvSpPr>
              <p:spPr bwMode="auto">
                <a:xfrm>
                  <a:off x="2241" y="3632"/>
                  <a:ext cx="6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02" name="Line 390"/>
              <p:cNvSpPr>
                <a:spLocks noChangeShapeType="1"/>
              </p:cNvSpPr>
              <p:nvPr/>
            </p:nvSpPr>
            <p:spPr bwMode="auto">
              <a:xfrm>
                <a:off x="2213" y="3598"/>
                <a:ext cx="12" cy="7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03" name="Line 391"/>
              <p:cNvSpPr>
                <a:spLocks noChangeShapeType="1"/>
              </p:cNvSpPr>
              <p:nvPr/>
            </p:nvSpPr>
            <p:spPr bwMode="auto">
              <a:xfrm>
                <a:off x="2268" y="3429"/>
                <a:ext cx="138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04" name="Group 392"/>
              <p:cNvGrpSpPr>
                <a:grpSpLocks/>
              </p:cNvGrpSpPr>
              <p:nvPr/>
            </p:nvGrpSpPr>
            <p:grpSpPr bwMode="auto">
              <a:xfrm>
                <a:off x="2224" y="3473"/>
                <a:ext cx="177" cy="194"/>
                <a:chOff x="2224" y="3473"/>
                <a:chExt cx="177" cy="194"/>
              </a:xfrm>
            </p:grpSpPr>
            <p:pic>
              <p:nvPicPr>
                <p:cNvPr id="16536" name="Picture 393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4" y="3473"/>
                  <a:ext cx="177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37" name="Text Box 394"/>
                <p:cNvSpPr txBox="1">
                  <a:spLocks noChangeArrowheads="1"/>
                </p:cNvSpPr>
                <p:nvPr/>
              </p:nvSpPr>
              <p:spPr bwMode="auto">
                <a:xfrm>
                  <a:off x="2302" y="3499"/>
                  <a:ext cx="55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05" name="Group 395"/>
              <p:cNvGrpSpPr>
                <a:grpSpLocks/>
              </p:cNvGrpSpPr>
              <p:nvPr/>
            </p:nvGrpSpPr>
            <p:grpSpPr bwMode="auto">
              <a:xfrm>
                <a:off x="2265" y="3350"/>
                <a:ext cx="171" cy="172"/>
                <a:chOff x="2265" y="3350"/>
                <a:chExt cx="171" cy="172"/>
              </a:xfrm>
            </p:grpSpPr>
            <p:pic>
              <p:nvPicPr>
                <p:cNvPr id="16534" name="Picture 396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65" y="3350"/>
                  <a:ext cx="171" cy="1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35" name="Text Box 397"/>
                <p:cNvSpPr txBox="1">
                  <a:spLocks noChangeArrowheads="1"/>
                </p:cNvSpPr>
                <p:nvPr/>
              </p:nvSpPr>
              <p:spPr bwMode="auto">
                <a:xfrm>
                  <a:off x="2341" y="3375"/>
                  <a:ext cx="48" cy="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06" name="Line 398"/>
              <p:cNvSpPr>
                <a:spLocks noChangeShapeType="1"/>
              </p:cNvSpPr>
              <p:nvPr/>
            </p:nvSpPr>
            <p:spPr bwMode="auto">
              <a:xfrm flipV="1">
                <a:off x="2331" y="3430"/>
                <a:ext cx="9" cy="5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07" name="Group 399"/>
              <p:cNvGrpSpPr>
                <a:grpSpLocks/>
              </p:cNvGrpSpPr>
              <p:nvPr/>
            </p:nvGrpSpPr>
            <p:grpSpPr bwMode="auto">
              <a:xfrm>
                <a:off x="2319" y="3592"/>
                <a:ext cx="194" cy="202"/>
                <a:chOff x="2319" y="3592"/>
                <a:chExt cx="194" cy="202"/>
              </a:xfrm>
            </p:grpSpPr>
            <p:pic>
              <p:nvPicPr>
                <p:cNvPr id="16532" name="Picture 400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19" y="3592"/>
                  <a:ext cx="194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33" name="Text Box 401"/>
                <p:cNvSpPr txBox="1">
                  <a:spLocks noChangeArrowheads="1"/>
                </p:cNvSpPr>
                <p:nvPr/>
              </p:nvSpPr>
              <p:spPr bwMode="auto">
                <a:xfrm>
                  <a:off x="2402" y="3620"/>
                  <a:ext cx="63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08" name="Line 402"/>
              <p:cNvSpPr>
                <a:spLocks noChangeShapeType="1"/>
              </p:cNvSpPr>
              <p:nvPr/>
            </p:nvSpPr>
            <p:spPr bwMode="auto">
              <a:xfrm>
                <a:off x="2359" y="3570"/>
                <a:ext cx="28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09" name="Group 403"/>
              <p:cNvGrpSpPr>
                <a:grpSpLocks/>
              </p:cNvGrpSpPr>
              <p:nvPr/>
            </p:nvGrpSpPr>
            <p:grpSpPr bwMode="auto">
              <a:xfrm>
                <a:off x="2447" y="3527"/>
                <a:ext cx="194" cy="202"/>
                <a:chOff x="2447" y="3527"/>
                <a:chExt cx="194" cy="202"/>
              </a:xfrm>
            </p:grpSpPr>
            <p:pic>
              <p:nvPicPr>
                <p:cNvPr id="16530" name="Picture 404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7" y="3527"/>
                  <a:ext cx="194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31" name="Text Box 405"/>
                <p:cNvSpPr txBox="1">
                  <a:spLocks noChangeArrowheads="1"/>
                </p:cNvSpPr>
                <p:nvPr/>
              </p:nvSpPr>
              <p:spPr bwMode="auto">
                <a:xfrm>
                  <a:off x="2532" y="3553"/>
                  <a:ext cx="63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10" name="Line 406"/>
              <p:cNvSpPr>
                <a:spLocks noChangeShapeType="1"/>
              </p:cNvSpPr>
              <p:nvPr/>
            </p:nvSpPr>
            <p:spPr bwMode="auto">
              <a:xfrm>
                <a:off x="2390" y="3431"/>
                <a:ext cx="172" cy="10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11" name="Line 407"/>
              <p:cNvSpPr>
                <a:spLocks noChangeShapeType="1"/>
              </p:cNvSpPr>
              <p:nvPr/>
            </p:nvSpPr>
            <p:spPr bwMode="auto">
              <a:xfrm flipV="1">
                <a:off x="2150" y="3303"/>
                <a:ext cx="65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12" name="Group 408"/>
              <p:cNvGrpSpPr>
                <a:grpSpLocks/>
              </p:cNvGrpSpPr>
              <p:nvPr/>
            </p:nvGrpSpPr>
            <p:grpSpPr bwMode="auto">
              <a:xfrm>
                <a:off x="2032" y="3312"/>
                <a:ext cx="164" cy="168"/>
                <a:chOff x="2032" y="3312"/>
                <a:chExt cx="164" cy="168"/>
              </a:xfrm>
            </p:grpSpPr>
            <p:pic>
              <p:nvPicPr>
                <p:cNvPr id="16528" name="Picture 409"/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32" y="3312"/>
                  <a:ext cx="164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29" name="Text Box 410"/>
                <p:cNvSpPr txBox="1">
                  <a:spLocks noChangeArrowheads="1"/>
                </p:cNvSpPr>
                <p:nvPr/>
              </p:nvSpPr>
              <p:spPr bwMode="auto">
                <a:xfrm>
                  <a:off x="2107" y="3336"/>
                  <a:ext cx="42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6513" name="Group 411"/>
              <p:cNvGrpSpPr>
                <a:grpSpLocks/>
              </p:cNvGrpSpPr>
              <p:nvPr/>
            </p:nvGrpSpPr>
            <p:grpSpPr bwMode="auto">
              <a:xfrm>
                <a:off x="2140" y="3227"/>
                <a:ext cx="164" cy="168"/>
                <a:chOff x="2140" y="3227"/>
                <a:chExt cx="164" cy="168"/>
              </a:xfrm>
            </p:grpSpPr>
            <p:pic>
              <p:nvPicPr>
                <p:cNvPr id="16526" name="Picture 412"/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0" y="3227"/>
                  <a:ext cx="164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27" name="Text Box 413"/>
                <p:cNvSpPr txBox="1">
                  <a:spLocks noChangeArrowheads="1"/>
                </p:cNvSpPr>
                <p:nvPr/>
              </p:nvSpPr>
              <p:spPr bwMode="auto">
                <a:xfrm>
                  <a:off x="2217" y="3251"/>
                  <a:ext cx="42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14" name="Line 414"/>
              <p:cNvSpPr>
                <a:spLocks noChangeShapeType="1"/>
              </p:cNvSpPr>
              <p:nvPr/>
            </p:nvSpPr>
            <p:spPr bwMode="auto">
              <a:xfrm flipH="1">
                <a:off x="1990" y="3362"/>
                <a:ext cx="108" cy="1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6515" name="Group 415"/>
              <p:cNvGrpSpPr>
                <a:grpSpLocks/>
              </p:cNvGrpSpPr>
              <p:nvPr/>
            </p:nvGrpSpPr>
            <p:grpSpPr bwMode="auto">
              <a:xfrm>
                <a:off x="2467" y="3385"/>
                <a:ext cx="164" cy="168"/>
                <a:chOff x="2467" y="3385"/>
                <a:chExt cx="164" cy="168"/>
              </a:xfrm>
            </p:grpSpPr>
            <p:pic>
              <p:nvPicPr>
                <p:cNvPr id="16524" name="Picture 416"/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" y="3385"/>
                  <a:ext cx="164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525" name="Text Box 417"/>
                <p:cNvSpPr txBox="1">
                  <a:spLocks noChangeArrowheads="1"/>
                </p:cNvSpPr>
                <p:nvPr/>
              </p:nvSpPr>
              <p:spPr bwMode="auto">
                <a:xfrm>
                  <a:off x="2543" y="3409"/>
                  <a:ext cx="42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6516" name="Line 418"/>
              <p:cNvSpPr>
                <a:spLocks noChangeShapeType="1"/>
              </p:cNvSpPr>
              <p:nvPr/>
            </p:nvSpPr>
            <p:spPr bwMode="auto">
              <a:xfrm>
                <a:off x="2260" y="3303"/>
                <a:ext cx="303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17" name="Line 419"/>
              <p:cNvSpPr>
                <a:spLocks noChangeShapeType="1"/>
              </p:cNvSpPr>
              <p:nvPr/>
            </p:nvSpPr>
            <p:spPr bwMode="auto">
              <a:xfrm flipH="1" flipV="1">
                <a:off x="2237" y="3313"/>
                <a:ext cx="4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18" name="Line 420"/>
              <p:cNvSpPr>
                <a:spLocks noChangeShapeType="1"/>
              </p:cNvSpPr>
              <p:nvPr/>
            </p:nvSpPr>
            <p:spPr bwMode="auto">
              <a:xfrm flipV="1">
                <a:off x="2161" y="3401"/>
                <a:ext cx="41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19" name="Line 421"/>
              <p:cNvSpPr>
                <a:spLocks noChangeShapeType="1"/>
              </p:cNvSpPr>
              <p:nvPr/>
            </p:nvSpPr>
            <p:spPr bwMode="auto">
              <a:xfrm flipH="1">
                <a:off x="2091" y="3563"/>
                <a:ext cx="49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20" name="Line 422"/>
              <p:cNvSpPr>
                <a:spLocks noChangeShapeType="1"/>
              </p:cNvSpPr>
              <p:nvPr/>
            </p:nvSpPr>
            <p:spPr bwMode="auto">
              <a:xfrm flipH="1">
                <a:off x="2323" y="3658"/>
                <a:ext cx="65" cy="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21" name="Line 423"/>
              <p:cNvSpPr>
                <a:spLocks noChangeShapeType="1"/>
              </p:cNvSpPr>
              <p:nvPr/>
            </p:nvSpPr>
            <p:spPr bwMode="auto">
              <a:xfrm flipH="1" flipV="1">
                <a:off x="1845" y="3561"/>
                <a:ext cx="67" cy="3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22" name="Line 424"/>
              <p:cNvSpPr>
                <a:spLocks noChangeShapeType="1"/>
              </p:cNvSpPr>
              <p:nvPr/>
            </p:nvSpPr>
            <p:spPr bwMode="auto">
              <a:xfrm>
                <a:off x="1766" y="3502"/>
                <a:ext cx="46" cy="2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23" name="Line 425"/>
              <p:cNvSpPr>
                <a:spLocks noChangeShapeType="1"/>
              </p:cNvSpPr>
              <p:nvPr/>
            </p:nvSpPr>
            <p:spPr bwMode="auto">
              <a:xfrm flipV="1">
                <a:off x="2043" y="3361"/>
                <a:ext cx="54" cy="1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pic>
          <p:nvPicPr>
            <p:cNvPr id="16435" name="Picture 426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" y="2400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36" name="Picture 427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" y="2544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37" name="Picture 428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" y="3504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38" name="Picture 429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600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39" name="Picture 430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" y="2976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40" name="Picture 431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" y="3072"/>
              <a:ext cx="57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441" name="Text Box 432"/>
            <p:cNvSpPr txBox="1">
              <a:spLocks noChangeArrowheads="1"/>
            </p:cNvSpPr>
            <p:nvPr/>
          </p:nvSpPr>
          <p:spPr bwMode="auto">
            <a:xfrm>
              <a:off x="1441" y="3936"/>
              <a:ext cx="493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Evidence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Retrieval</a:t>
              </a:r>
            </a:p>
          </p:txBody>
        </p:sp>
        <p:cxnSp>
          <p:nvCxnSpPr>
            <p:cNvPr id="16442" name="AutoShape 433"/>
            <p:cNvCxnSpPr>
              <a:cxnSpLocks noChangeShapeType="1"/>
            </p:cNvCxnSpPr>
            <p:nvPr/>
          </p:nvCxnSpPr>
          <p:spPr bwMode="auto">
            <a:xfrm flipV="1">
              <a:off x="1394" y="2619"/>
              <a:ext cx="595" cy="14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3" name="AutoShape 434"/>
            <p:cNvCxnSpPr>
              <a:cxnSpLocks noChangeShapeType="1"/>
            </p:cNvCxnSpPr>
            <p:nvPr/>
          </p:nvCxnSpPr>
          <p:spPr bwMode="auto">
            <a:xfrm>
              <a:off x="1394" y="2634"/>
              <a:ext cx="797" cy="101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4" name="AutoShape 435"/>
            <p:cNvCxnSpPr>
              <a:cxnSpLocks noChangeShapeType="1"/>
            </p:cNvCxnSpPr>
            <p:nvPr/>
          </p:nvCxnSpPr>
          <p:spPr bwMode="auto">
            <a:xfrm flipV="1">
              <a:off x="1394" y="2814"/>
              <a:ext cx="773" cy="10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5" name="AutoShape 436"/>
            <p:cNvCxnSpPr>
              <a:cxnSpLocks noChangeShapeType="1"/>
            </p:cNvCxnSpPr>
            <p:nvPr/>
          </p:nvCxnSpPr>
          <p:spPr bwMode="auto">
            <a:xfrm>
              <a:off x="1394" y="2826"/>
              <a:ext cx="906" cy="93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6" name="AutoShape 437"/>
            <p:cNvCxnSpPr>
              <a:cxnSpLocks noChangeShapeType="1"/>
            </p:cNvCxnSpPr>
            <p:nvPr/>
          </p:nvCxnSpPr>
          <p:spPr bwMode="auto">
            <a:xfrm>
              <a:off x="1394" y="3018"/>
              <a:ext cx="619" cy="161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7" name="AutoShape 438"/>
            <p:cNvCxnSpPr>
              <a:cxnSpLocks noChangeShapeType="1"/>
            </p:cNvCxnSpPr>
            <p:nvPr/>
          </p:nvCxnSpPr>
          <p:spPr bwMode="auto">
            <a:xfrm>
              <a:off x="1394" y="3018"/>
              <a:ext cx="804" cy="313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8" name="AutoShape 439"/>
            <p:cNvCxnSpPr>
              <a:cxnSpLocks noChangeShapeType="1"/>
            </p:cNvCxnSpPr>
            <p:nvPr/>
          </p:nvCxnSpPr>
          <p:spPr bwMode="auto">
            <a:xfrm>
              <a:off x="1394" y="3210"/>
              <a:ext cx="699" cy="101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49" name="AutoShape 440"/>
            <p:cNvCxnSpPr>
              <a:cxnSpLocks noChangeShapeType="1"/>
            </p:cNvCxnSpPr>
            <p:nvPr/>
          </p:nvCxnSpPr>
          <p:spPr bwMode="auto">
            <a:xfrm>
              <a:off x="1394" y="3402"/>
              <a:ext cx="795" cy="4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0" name="AutoShape 441"/>
            <p:cNvCxnSpPr>
              <a:cxnSpLocks noChangeShapeType="1"/>
            </p:cNvCxnSpPr>
            <p:nvPr/>
          </p:nvCxnSpPr>
          <p:spPr bwMode="auto">
            <a:xfrm>
              <a:off x="1394" y="3402"/>
              <a:ext cx="804" cy="63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1" name="AutoShape 442"/>
            <p:cNvCxnSpPr>
              <a:cxnSpLocks noChangeShapeType="1"/>
            </p:cNvCxnSpPr>
            <p:nvPr/>
          </p:nvCxnSpPr>
          <p:spPr bwMode="auto">
            <a:xfrm flipV="1">
              <a:off x="1394" y="3465"/>
              <a:ext cx="736" cy="128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2" name="AutoShape 443"/>
            <p:cNvCxnSpPr>
              <a:cxnSpLocks noChangeShapeType="1"/>
            </p:cNvCxnSpPr>
            <p:nvPr/>
          </p:nvCxnSpPr>
          <p:spPr bwMode="auto">
            <a:xfrm flipV="1">
              <a:off x="1394" y="3783"/>
              <a:ext cx="641" cy="2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3" name="AutoShape 444"/>
            <p:cNvCxnSpPr>
              <a:cxnSpLocks noChangeShapeType="1"/>
            </p:cNvCxnSpPr>
            <p:nvPr/>
          </p:nvCxnSpPr>
          <p:spPr bwMode="auto">
            <a:xfrm flipV="1">
              <a:off x="1394" y="3878"/>
              <a:ext cx="736" cy="98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4" name="AutoShape 445"/>
            <p:cNvCxnSpPr>
              <a:cxnSpLocks noChangeShapeType="1"/>
            </p:cNvCxnSpPr>
            <p:nvPr/>
          </p:nvCxnSpPr>
          <p:spPr bwMode="auto">
            <a:xfrm>
              <a:off x="1394" y="3018"/>
              <a:ext cx="455" cy="6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5" name="AutoShape 446"/>
            <p:cNvCxnSpPr>
              <a:cxnSpLocks noChangeShapeType="1"/>
            </p:cNvCxnSpPr>
            <p:nvPr/>
          </p:nvCxnSpPr>
          <p:spPr bwMode="auto">
            <a:xfrm>
              <a:off x="1394" y="2826"/>
              <a:ext cx="565" cy="121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456" name="AutoShape 447"/>
            <p:cNvCxnSpPr>
              <a:cxnSpLocks noChangeShapeType="1"/>
            </p:cNvCxnSpPr>
            <p:nvPr/>
          </p:nvCxnSpPr>
          <p:spPr bwMode="auto">
            <a:xfrm>
              <a:off x="1394" y="3594"/>
              <a:ext cx="472" cy="1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6402" name="Group 448"/>
          <p:cNvGrpSpPr>
            <a:grpSpLocks/>
          </p:cNvGrpSpPr>
          <p:nvPr/>
        </p:nvGrpSpPr>
        <p:grpSpPr bwMode="auto">
          <a:xfrm>
            <a:off x="2114551" y="857250"/>
            <a:ext cx="2284810" cy="970360"/>
            <a:chOff x="1776" y="912"/>
            <a:chExt cx="1919" cy="815"/>
          </a:xfrm>
        </p:grpSpPr>
        <p:sp>
          <p:nvSpPr>
            <p:cNvPr id="16430" name="Line 449"/>
            <p:cNvSpPr>
              <a:spLocks noChangeShapeType="1"/>
            </p:cNvSpPr>
            <p:nvPr/>
          </p:nvSpPr>
          <p:spPr bwMode="auto">
            <a:xfrm>
              <a:off x="1788" y="1295"/>
              <a:ext cx="515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31" name="Text Box 450"/>
            <p:cNvSpPr txBox="1">
              <a:spLocks noChangeArrowheads="1"/>
            </p:cNvSpPr>
            <p:nvPr/>
          </p:nvSpPr>
          <p:spPr bwMode="auto">
            <a:xfrm>
              <a:off x="1776" y="1296"/>
              <a:ext cx="52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Question 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Analysis</a:t>
              </a:r>
            </a:p>
          </p:txBody>
        </p:sp>
        <p:sp>
          <p:nvSpPr>
            <p:cNvPr id="16432" name="Rectangle 451"/>
            <p:cNvSpPr>
              <a:spLocks noChangeArrowheads="1"/>
            </p:cNvSpPr>
            <p:nvPr/>
          </p:nvSpPr>
          <p:spPr bwMode="auto">
            <a:xfrm>
              <a:off x="2304" y="912"/>
              <a:ext cx="1391" cy="81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blurRad="63500" dist="17819" dir="2700000" algn="ctr" rotWithShape="0">
                <a:srgbClr val="99995C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7500" tIns="35100" rIns="67500" bIns="35100" anchor="ctr"/>
            <a:lstStyle/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latin typeface="Tahoma" charset="0"/>
                  <a:cs typeface="Times New Roman" charset="0"/>
                </a:rPr>
                <a:t>Keywords: 1698, comet, </a:t>
              </a:r>
            </a:p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latin typeface="Tahoma" charset="0"/>
                  <a:cs typeface="Times New Roman" charset="0"/>
                </a:rPr>
                <a:t>  paramour, pink, </a:t>
              </a:r>
              <a:r>
                <a:rPr lang="en-US" sz="900">
                  <a:solidFill>
                    <a:srgbClr val="000000"/>
                  </a:solidFill>
                  <a:cs typeface="Times New Roman" charset="0"/>
                </a:rPr>
                <a:t>…</a:t>
              </a:r>
            </a:p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latin typeface="Tahoma" charset="0"/>
                  <a:cs typeface="Times New Roman" charset="0"/>
                </a:rPr>
                <a:t>AnswerType(comet discoverer)</a:t>
              </a:r>
            </a:p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latin typeface="Tahoma" charset="0"/>
                  <a:cs typeface="Times New Roman" charset="0"/>
                </a:rPr>
                <a:t>Date(1698)</a:t>
              </a:r>
            </a:p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latin typeface="Tahoma" charset="0"/>
                  <a:cs typeface="Times New Roman" charset="0"/>
                </a:rPr>
                <a:t>Took(discoverer, ship)</a:t>
              </a:r>
            </a:p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latin typeface="Tahoma" charset="0"/>
                  <a:cs typeface="Times New Roman" charset="0"/>
                </a:rPr>
                <a:t>Called(ship, Paramour Pink)</a:t>
              </a:r>
            </a:p>
            <a:p>
              <a:pPr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US" sz="900">
                  <a:solidFill>
                    <a:srgbClr val="000000"/>
                  </a:solidFill>
                  <a:cs typeface="Times New Roman" charset="0"/>
                </a:rPr>
                <a:t>…</a:t>
              </a:r>
            </a:p>
          </p:txBody>
        </p:sp>
      </p:grpSp>
      <p:grpSp>
        <p:nvGrpSpPr>
          <p:cNvPr id="16403" name="Group 452"/>
          <p:cNvGrpSpPr>
            <a:grpSpLocks/>
          </p:cNvGrpSpPr>
          <p:nvPr/>
        </p:nvGrpSpPr>
        <p:grpSpPr bwMode="auto">
          <a:xfrm>
            <a:off x="2972991" y="2155031"/>
            <a:ext cx="2283619" cy="2764631"/>
            <a:chOff x="2497" y="2002"/>
            <a:chExt cx="1918" cy="2322"/>
          </a:xfrm>
        </p:grpSpPr>
        <p:sp>
          <p:nvSpPr>
            <p:cNvPr id="16405" name="AutoShape 453"/>
            <p:cNvSpPr>
              <a:spLocks noChangeArrowheads="1"/>
            </p:cNvSpPr>
            <p:nvPr/>
          </p:nvSpPr>
          <p:spPr bwMode="auto">
            <a:xfrm>
              <a:off x="3168" y="2064"/>
              <a:ext cx="527" cy="441"/>
            </a:xfrm>
            <a:prstGeom prst="parallelogram">
              <a:avLst>
                <a:gd name="adj" fmla="val 64730"/>
              </a:avLst>
            </a:prstGeom>
            <a:solidFill>
              <a:srgbClr val="FFCC99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406" name="AutoShape 454"/>
            <p:cNvSpPr>
              <a:spLocks noChangeArrowheads="1"/>
            </p:cNvSpPr>
            <p:nvPr/>
          </p:nvSpPr>
          <p:spPr bwMode="auto">
            <a:xfrm>
              <a:off x="3408" y="2064"/>
              <a:ext cx="527" cy="441"/>
            </a:xfrm>
            <a:prstGeom prst="parallelogram">
              <a:avLst>
                <a:gd name="adj" fmla="val 64730"/>
              </a:avLst>
            </a:prstGeom>
            <a:solidFill>
              <a:srgbClr val="FFCC99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407" name="AutoShape 455"/>
            <p:cNvSpPr>
              <a:spLocks noChangeArrowheads="1"/>
            </p:cNvSpPr>
            <p:nvPr/>
          </p:nvSpPr>
          <p:spPr bwMode="auto">
            <a:xfrm>
              <a:off x="3648" y="2064"/>
              <a:ext cx="527" cy="441"/>
            </a:xfrm>
            <a:prstGeom prst="parallelogram">
              <a:avLst>
                <a:gd name="adj" fmla="val 64730"/>
              </a:avLst>
            </a:prstGeom>
            <a:solidFill>
              <a:srgbClr val="FFCC99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408" name="AutoShape 456"/>
            <p:cNvSpPr>
              <a:spLocks noChangeArrowheads="1"/>
            </p:cNvSpPr>
            <p:nvPr/>
          </p:nvSpPr>
          <p:spPr bwMode="auto">
            <a:xfrm>
              <a:off x="3888" y="2064"/>
              <a:ext cx="527" cy="441"/>
            </a:xfrm>
            <a:prstGeom prst="parallelogram">
              <a:avLst>
                <a:gd name="adj" fmla="val 64730"/>
              </a:avLst>
            </a:prstGeom>
            <a:solidFill>
              <a:srgbClr val="FFCC99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409" name="AutoShape 457"/>
            <p:cNvSpPr>
              <a:spLocks noChangeArrowheads="1"/>
            </p:cNvSpPr>
            <p:nvPr/>
          </p:nvSpPr>
          <p:spPr bwMode="auto">
            <a:xfrm>
              <a:off x="2928" y="2064"/>
              <a:ext cx="527" cy="441"/>
            </a:xfrm>
            <a:prstGeom prst="parallelogram">
              <a:avLst>
                <a:gd name="adj" fmla="val 64730"/>
              </a:avLst>
            </a:prstGeom>
            <a:solidFill>
              <a:srgbClr val="FFCC99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410" name="Text Box 458"/>
            <p:cNvSpPr txBox="1">
              <a:spLocks noChangeArrowheads="1"/>
            </p:cNvSpPr>
            <p:nvPr/>
          </p:nvSpPr>
          <p:spPr bwMode="auto">
            <a:xfrm>
              <a:off x="2883" y="2506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[0.58 0 -1.3 … 0.97]</a:t>
              </a:r>
            </a:p>
          </p:txBody>
        </p:sp>
        <p:sp>
          <p:nvSpPr>
            <p:cNvPr id="16411" name="Text Box 459"/>
            <p:cNvSpPr txBox="1">
              <a:spLocks noChangeArrowheads="1"/>
            </p:cNvSpPr>
            <p:nvPr/>
          </p:nvSpPr>
          <p:spPr bwMode="auto">
            <a:xfrm>
              <a:off x="2889" y="2686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[0.71 1 13.4 … 0.72]</a:t>
              </a:r>
            </a:p>
          </p:txBody>
        </p:sp>
        <p:sp>
          <p:nvSpPr>
            <p:cNvPr id="16412" name="Text Box 460"/>
            <p:cNvSpPr txBox="1">
              <a:spLocks noChangeArrowheads="1"/>
            </p:cNvSpPr>
            <p:nvPr/>
          </p:nvSpPr>
          <p:spPr bwMode="auto">
            <a:xfrm>
              <a:off x="2890" y="2872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[0.12 0  2.0 … 0.40]</a:t>
              </a:r>
            </a:p>
          </p:txBody>
        </p:sp>
        <p:sp>
          <p:nvSpPr>
            <p:cNvPr id="16413" name="Text Box 461"/>
            <p:cNvSpPr txBox="1">
              <a:spLocks noChangeArrowheads="1"/>
            </p:cNvSpPr>
            <p:nvPr/>
          </p:nvSpPr>
          <p:spPr bwMode="auto">
            <a:xfrm>
              <a:off x="2890" y="3070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[0.84 1 10.6 … 0.21]</a:t>
              </a:r>
            </a:p>
          </p:txBody>
        </p:sp>
        <p:sp>
          <p:nvSpPr>
            <p:cNvPr id="16414" name="Text Box 462"/>
            <p:cNvSpPr txBox="1">
              <a:spLocks noChangeArrowheads="1"/>
            </p:cNvSpPr>
            <p:nvPr/>
          </p:nvSpPr>
          <p:spPr bwMode="auto">
            <a:xfrm>
              <a:off x="2896" y="3274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[0.33 0  6.3 … 0.83]</a:t>
              </a:r>
            </a:p>
          </p:txBody>
        </p:sp>
        <p:sp>
          <p:nvSpPr>
            <p:cNvPr id="16415" name="Text Box 463"/>
            <p:cNvSpPr txBox="1">
              <a:spLocks noChangeArrowheads="1"/>
            </p:cNvSpPr>
            <p:nvPr/>
          </p:nvSpPr>
          <p:spPr bwMode="auto">
            <a:xfrm>
              <a:off x="2896" y="3460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[0.21 1 11.1 … 0.92]</a:t>
              </a:r>
            </a:p>
          </p:txBody>
        </p:sp>
        <p:sp>
          <p:nvSpPr>
            <p:cNvPr id="16416" name="Text Box 464"/>
            <p:cNvSpPr txBox="1">
              <a:spLocks noChangeArrowheads="1"/>
            </p:cNvSpPr>
            <p:nvPr/>
          </p:nvSpPr>
          <p:spPr bwMode="auto">
            <a:xfrm>
              <a:off x="2902" y="3646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[0.91 0 -8.2 … 0.61]</a:t>
              </a:r>
            </a:p>
          </p:txBody>
        </p:sp>
        <p:sp>
          <p:nvSpPr>
            <p:cNvPr id="16417" name="Text Box 465"/>
            <p:cNvSpPr txBox="1">
              <a:spLocks noChangeArrowheads="1"/>
            </p:cNvSpPr>
            <p:nvPr/>
          </p:nvSpPr>
          <p:spPr bwMode="auto">
            <a:xfrm>
              <a:off x="2902" y="3844"/>
              <a:ext cx="12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Courier New" charset="0"/>
                  <a:ea typeface="Microsoft YaHei" charset="0"/>
                  <a:cs typeface="Times New Roman" charset="0"/>
                </a:rPr>
                <a:t>[0.91 0 -1.7 … 0.60]</a:t>
              </a:r>
            </a:p>
          </p:txBody>
        </p:sp>
        <p:sp>
          <p:nvSpPr>
            <p:cNvPr id="16418" name="Text Box 466"/>
            <p:cNvSpPr txBox="1">
              <a:spLocks noChangeArrowheads="1"/>
            </p:cNvSpPr>
            <p:nvPr/>
          </p:nvSpPr>
          <p:spPr bwMode="auto">
            <a:xfrm>
              <a:off x="2497" y="4032"/>
              <a:ext cx="493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Evidence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Scoring</a:t>
              </a:r>
            </a:p>
          </p:txBody>
        </p:sp>
        <p:sp>
          <p:nvSpPr>
            <p:cNvPr id="16419" name="Line 467"/>
            <p:cNvSpPr>
              <a:spLocks noChangeShapeType="1"/>
            </p:cNvSpPr>
            <p:nvPr/>
          </p:nvSpPr>
          <p:spPr bwMode="auto">
            <a:xfrm>
              <a:off x="2546" y="2736"/>
              <a:ext cx="28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20" name="Line 468"/>
            <p:cNvSpPr>
              <a:spLocks noChangeShapeType="1"/>
            </p:cNvSpPr>
            <p:nvPr/>
          </p:nvSpPr>
          <p:spPr bwMode="auto">
            <a:xfrm>
              <a:off x="2546" y="2880"/>
              <a:ext cx="28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21" name="Line 469"/>
            <p:cNvSpPr>
              <a:spLocks noChangeShapeType="1"/>
            </p:cNvSpPr>
            <p:nvPr/>
          </p:nvSpPr>
          <p:spPr bwMode="auto">
            <a:xfrm>
              <a:off x="2546" y="3264"/>
              <a:ext cx="28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22" name="Line 470"/>
            <p:cNvSpPr>
              <a:spLocks noChangeShapeType="1"/>
            </p:cNvSpPr>
            <p:nvPr/>
          </p:nvSpPr>
          <p:spPr bwMode="auto">
            <a:xfrm>
              <a:off x="2546" y="3408"/>
              <a:ext cx="28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23" name="Line 471"/>
            <p:cNvSpPr>
              <a:spLocks noChangeShapeType="1"/>
            </p:cNvSpPr>
            <p:nvPr/>
          </p:nvSpPr>
          <p:spPr bwMode="auto">
            <a:xfrm>
              <a:off x="2546" y="3744"/>
              <a:ext cx="28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24" name="Line 472"/>
            <p:cNvSpPr>
              <a:spLocks noChangeShapeType="1"/>
            </p:cNvSpPr>
            <p:nvPr/>
          </p:nvSpPr>
          <p:spPr bwMode="auto">
            <a:xfrm>
              <a:off x="2546" y="3888"/>
              <a:ext cx="28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6425" name="Text Box 473"/>
            <p:cNvSpPr txBox="1">
              <a:spLocks noChangeArrowheads="1"/>
            </p:cNvSpPr>
            <p:nvPr/>
          </p:nvSpPr>
          <p:spPr bwMode="auto">
            <a:xfrm rot="18000000">
              <a:off x="3414" y="2262"/>
              <a:ext cx="400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Spatial</a:t>
              </a:r>
            </a:p>
          </p:txBody>
        </p:sp>
        <p:sp>
          <p:nvSpPr>
            <p:cNvPr id="16426" name="Text Box 474"/>
            <p:cNvSpPr txBox="1">
              <a:spLocks noChangeArrowheads="1"/>
            </p:cNvSpPr>
            <p:nvPr/>
          </p:nvSpPr>
          <p:spPr bwMode="auto">
            <a:xfrm rot="18000000">
              <a:off x="3852" y="2217"/>
              <a:ext cx="517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Temporal</a:t>
              </a:r>
            </a:p>
          </p:txBody>
        </p:sp>
        <p:sp>
          <p:nvSpPr>
            <p:cNvPr id="16427" name="Text Box 475"/>
            <p:cNvSpPr txBox="1">
              <a:spLocks noChangeArrowheads="1"/>
            </p:cNvSpPr>
            <p:nvPr/>
          </p:nvSpPr>
          <p:spPr bwMode="auto">
            <a:xfrm rot="18000000">
              <a:off x="2948" y="2251"/>
              <a:ext cx="401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Lexical</a:t>
              </a:r>
            </a:p>
          </p:txBody>
        </p:sp>
        <p:sp>
          <p:nvSpPr>
            <p:cNvPr id="16428" name="Text Box 476"/>
            <p:cNvSpPr txBox="1">
              <a:spLocks noChangeArrowheads="1"/>
            </p:cNvSpPr>
            <p:nvPr/>
          </p:nvSpPr>
          <p:spPr bwMode="auto">
            <a:xfrm rot="18000000">
              <a:off x="3140" y="2201"/>
              <a:ext cx="574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latin typeface="Tahoma" charset="0"/>
                  <a:ea typeface="Microsoft YaHei" charset="0"/>
                  <a:cs typeface="Times New Roman" charset="0"/>
                </a:rPr>
                <a:t>Taxonomic</a:t>
              </a:r>
            </a:p>
          </p:txBody>
        </p:sp>
        <p:sp>
          <p:nvSpPr>
            <p:cNvPr id="16429" name="Text Box 477"/>
            <p:cNvSpPr txBox="1">
              <a:spLocks noChangeArrowheads="1"/>
            </p:cNvSpPr>
            <p:nvPr/>
          </p:nvSpPr>
          <p:spPr bwMode="auto">
            <a:xfrm rot="18000000">
              <a:off x="3724" y="2252"/>
              <a:ext cx="211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Times New Roman" charset="0"/>
                </a:rPr>
                <a:t>…</a:t>
              </a:r>
            </a:p>
          </p:txBody>
        </p:sp>
      </p:grpSp>
      <p:sp>
        <p:nvSpPr>
          <p:cNvPr id="16404" name="Oval 2"/>
          <p:cNvSpPr>
            <a:spLocks noChangeArrowheads="1"/>
          </p:cNvSpPr>
          <p:nvPr/>
        </p:nvSpPr>
        <p:spPr bwMode="auto">
          <a:xfrm>
            <a:off x="109538" y="4657725"/>
            <a:ext cx="342900" cy="342900"/>
          </a:xfrm>
          <a:prstGeom prst="ellipse">
            <a:avLst/>
          </a:prstGeom>
          <a:solidFill>
            <a:srgbClr val="D3481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fld id="{7C21BB92-B4AD-FC4D-9EEC-46F85989EE11}" type="slidenum">
              <a:rPr lang="en-US" sz="1050">
                <a:solidFill>
                  <a:srgbClr val="FFFFFF"/>
                </a:solidFill>
                <a:latin typeface="Franklin Gothic Book" charset="0"/>
              </a:rPr>
              <a:pPr algn="ctr"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t>44</a:t>
            </a:fld>
            <a:endParaRPr lang="en-US" sz="1050">
              <a:solidFill>
                <a:srgbClr val="FFFFFF"/>
              </a:solidFill>
              <a:latin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33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Watson’s Architecture: An Empirical Researcher’s Nightmare!</a:t>
            </a:r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-47626" y="1232892"/>
            <a:ext cx="6908007" cy="3621881"/>
            <a:chOff x="-31" y="1259"/>
            <a:chExt cx="5802" cy="304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" y="3600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028" y="4009"/>
              <a:ext cx="35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. . .</a:t>
              </a: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" y="1378"/>
              <a:ext cx="1057" cy="1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9" name="AutoShape 6"/>
            <p:cNvCxnSpPr>
              <a:cxnSpLocks noChangeShapeType="1"/>
            </p:cNvCxnSpPr>
            <p:nvPr/>
          </p:nvCxnSpPr>
          <p:spPr bwMode="auto">
            <a:xfrm>
              <a:off x="577" y="3264"/>
              <a:ext cx="92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7"/>
            <p:cNvCxnSpPr>
              <a:cxnSpLocks noChangeShapeType="1"/>
            </p:cNvCxnSpPr>
            <p:nvPr/>
          </p:nvCxnSpPr>
          <p:spPr bwMode="auto">
            <a:xfrm flipH="1">
              <a:off x="345" y="2365"/>
              <a:ext cx="1" cy="717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</p:cNvCxnSpPr>
            <p:nvPr/>
          </p:nvCxnSpPr>
          <p:spPr bwMode="auto">
            <a:xfrm>
              <a:off x="3923" y="3274"/>
              <a:ext cx="67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9"/>
            <p:cNvCxnSpPr>
              <a:cxnSpLocks noChangeShapeType="1"/>
            </p:cNvCxnSpPr>
            <p:nvPr/>
          </p:nvCxnSpPr>
          <p:spPr bwMode="auto">
            <a:xfrm>
              <a:off x="2492" y="3274"/>
              <a:ext cx="83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/>
            <p:cNvCxnSpPr>
              <a:cxnSpLocks noChangeShapeType="1"/>
            </p:cNvCxnSpPr>
            <p:nvPr/>
          </p:nvCxnSpPr>
          <p:spPr bwMode="auto">
            <a:xfrm>
              <a:off x="4974" y="3491"/>
              <a:ext cx="249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1"/>
            <p:cNvCxnSpPr>
              <a:cxnSpLocks noChangeShapeType="1"/>
            </p:cNvCxnSpPr>
            <p:nvPr/>
          </p:nvCxnSpPr>
          <p:spPr bwMode="auto">
            <a:xfrm flipV="1">
              <a:off x="1682" y="3273"/>
              <a:ext cx="87" cy="5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494" y="2064"/>
              <a:ext cx="1538" cy="615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2638" y="1259"/>
              <a:ext cx="1653" cy="745"/>
              <a:chOff x="2638" y="1259"/>
              <a:chExt cx="1653" cy="745"/>
            </a:xfrm>
          </p:grpSpPr>
          <p:pic>
            <p:nvPicPr>
              <p:cNvPr id="227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" y="135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8" name="Group 15"/>
              <p:cNvGrpSpPr>
                <a:grpSpLocks/>
              </p:cNvGrpSpPr>
              <p:nvPr/>
            </p:nvGrpSpPr>
            <p:grpSpPr bwMode="auto">
              <a:xfrm>
                <a:off x="3302" y="1460"/>
                <a:ext cx="988" cy="530"/>
                <a:chOff x="3302" y="1460"/>
                <a:chExt cx="988" cy="530"/>
              </a:xfrm>
            </p:grpSpPr>
            <p:sp>
              <p:nvSpPr>
                <p:cNvPr id="23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766" y="1632"/>
                  <a:ext cx="196" cy="6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4" name="Group 17"/>
                <p:cNvGrpSpPr>
                  <a:grpSpLocks/>
                </p:cNvGrpSpPr>
                <p:nvPr/>
              </p:nvGrpSpPr>
              <p:grpSpPr bwMode="auto">
                <a:xfrm>
                  <a:off x="3302" y="1657"/>
                  <a:ext cx="152" cy="106"/>
                  <a:chOff x="3302" y="1657"/>
                  <a:chExt cx="152" cy="106"/>
                </a:xfrm>
              </p:grpSpPr>
              <p:pic>
                <p:nvPicPr>
                  <p:cNvPr id="362" name="Picture 18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2" y="1657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2" y="1672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5" name="Group 20"/>
                <p:cNvGrpSpPr>
                  <a:grpSpLocks/>
                </p:cNvGrpSpPr>
                <p:nvPr/>
              </p:nvGrpSpPr>
              <p:grpSpPr bwMode="auto">
                <a:xfrm>
                  <a:off x="3333" y="1719"/>
                  <a:ext cx="180" cy="119"/>
                  <a:chOff x="3333" y="1719"/>
                  <a:chExt cx="180" cy="119"/>
                </a:xfrm>
              </p:grpSpPr>
              <p:pic>
                <p:nvPicPr>
                  <p:cNvPr id="360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33" y="1719"/>
                    <a:ext cx="180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1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" y="1734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6" name="Group 23"/>
                <p:cNvGrpSpPr>
                  <a:grpSpLocks/>
                </p:cNvGrpSpPr>
                <p:nvPr/>
              </p:nvGrpSpPr>
              <p:grpSpPr bwMode="auto">
                <a:xfrm>
                  <a:off x="3600" y="1693"/>
                  <a:ext cx="169" cy="119"/>
                  <a:chOff x="3600" y="1693"/>
                  <a:chExt cx="169" cy="119"/>
                </a:xfrm>
              </p:grpSpPr>
              <p:pic>
                <p:nvPicPr>
                  <p:cNvPr id="358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00" y="1693"/>
                    <a:ext cx="169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9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7" y="1710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7" name="Group 26"/>
                <p:cNvGrpSpPr>
                  <a:grpSpLocks/>
                </p:cNvGrpSpPr>
                <p:nvPr/>
              </p:nvGrpSpPr>
              <p:grpSpPr bwMode="auto">
                <a:xfrm>
                  <a:off x="3427" y="1622"/>
                  <a:ext cx="165" cy="112"/>
                  <a:chOff x="3427" y="1622"/>
                  <a:chExt cx="165" cy="112"/>
                </a:xfrm>
              </p:grpSpPr>
              <p:pic>
                <p:nvPicPr>
                  <p:cNvPr id="356" name="Picture 27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" y="1622"/>
                    <a:ext cx="165" cy="1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7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2" y="1636"/>
                    <a:ext cx="40" cy="2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3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437" y="1665"/>
                  <a:ext cx="64" cy="6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9" name="Group 30"/>
                <p:cNvGrpSpPr>
                  <a:grpSpLocks/>
                </p:cNvGrpSpPr>
                <p:nvPr/>
              </p:nvGrpSpPr>
              <p:grpSpPr bwMode="auto">
                <a:xfrm>
                  <a:off x="3417" y="1809"/>
                  <a:ext cx="180" cy="125"/>
                  <a:chOff x="3417" y="1809"/>
                  <a:chExt cx="180" cy="125"/>
                </a:xfrm>
              </p:grpSpPr>
              <p:pic>
                <p:nvPicPr>
                  <p:cNvPr id="354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17" y="1809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5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5" y="1826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0" name="Line 33"/>
                <p:cNvSpPr>
                  <a:spLocks noChangeShapeType="1"/>
                </p:cNvSpPr>
                <p:nvPr/>
              </p:nvSpPr>
              <p:spPr bwMode="auto">
                <a:xfrm>
                  <a:off x="3463" y="1770"/>
                  <a:ext cx="20" cy="7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1" name="Line 34"/>
                <p:cNvSpPr>
                  <a:spLocks noChangeShapeType="1"/>
                </p:cNvSpPr>
                <p:nvPr/>
              </p:nvSpPr>
              <p:spPr bwMode="auto">
                <a:xfrm>
                  <a:off x="3543" y="1666"/>
                  <a:ext cx="133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2" name="Group 35"/>
                <p:cNvGrpSpPr>
                  <a:grpSpLocks/>
                </p:cNvGrpSpPr>
                <p:nvPr/>
              </p:nvGrpSpPr>
              <p:grpSpPr bwMode="auto">
                <a:xfrm>
                  <a:off x="3476" y="1722"/>
                  <a:ext cx="172" cy="115"/>
                  <a:chOff x="3476" y="1722"/>
                  <a:chExt cx="172" cy="115"/>
                </a:xfrm>
              </p:grpSpPr>
              <p:pic>
                <p:nvPicPr>
                  <p:cNvPr id="352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76" y="1722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3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52" y="173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3" name="Group 38"/>
                <p:cNvGrpSpPr>
                  <a:grpSpLocks/>
                </p:cNvGrpSpPr>
                <p:nvPr/>
              </p:nvGrpSpPr>
              <p:grpSpPr bwMode="auto">
                <a:xfrm>
                  <a:off x="3746" y="1670"/>
                  <a:ext cx="172" cy="115"/>
                  <a:chOff x="3746" y="1670"/>
                  <a:chExt cx="172" cy="115"/>
                </a:xfrm>
              </p:grpSpPr>
              <p:pic>
                <p:nvPicPr>
                  <p:cNvPr id="35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46" y="1670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1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2" y="168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4" name="Group 41"/>
                <p:cNvGrpSpPr>
                  <a:grpSpLocks/>
                </p:cNvGrpSpPr>
                <p:nvPr/>
              </p:nvGrpSpPr>
              <p:grpSpPr bwMode="auto">
                <a:xfrm>
                  <a:off x="3552" y="1567"/>
                  <a:ext cx="162" cy="106"/>
                  <a:chOff x="3552" y="1567"/>
                  <a:chExt cx="162" cy="106"/>
                </a:xfrm>
              </p:grpSpPr>
              <p:pic>
                <p:nvPicPr>
                  <p:cNvPr id="348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567"/>
                    <a:ext cx="16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9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4" y="1581"/>
                    <a:ext cx="40" cy="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575" y="1605"/>
                  <a:ext cx="48" cy="1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6" name="Group 45"/>
                <p:cNvGrpSpPr>
                  <a:grpSpLocks/>
                </p:cNvGrpSpPr>
                <p:nvPr/>
              </p:nvGrpSpPr>
              <p:grpSpPr bwMode="auto">
                <a:xfrm>
                  <a:off x="3573" y="1777"/>
                  <a:ext cx="180" cy="125"/>
                  <a:chOff x="3573" y="1777"/>
                  <a:chExt cx="180" cy="125"/>
                </a:xfrm>
              </p:grpSpPr>
              <p:pic>
                <p:nvPicPr>
                  <p:cNvPr id="346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73" y="1777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7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50" y="1795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7" name="Line 48"/>
                <p:cNvSpPr>
                  <a:spLocks noChangeShapeType="1"/>
                </p:cNvSpPr>
                <p:nvPr/>
              </p:nvSpPr>
              <p:spPr bwMode="auto">
                <a:xfrm>
                  <a:off x="3598" y="1770"/>
                  <a:ext cx="40" cy="4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8" name="Line 49"/>
                <p:cNvSpPr>
                  <a:spLocks noChangeShapeType="1"/>
                </p:cNvSpPr>
                <p:nvPr/>
              </p:nvSpPr>
              <p:spPr bwMode="auto">
                <a:xfrm>
                  <a:off x="3665" y="1606"/>
                  <a:ext cx="156" cy="8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9" name="Group 50"/>
                <p:cNvGrpSpPr>
                  <a:grpSpLocks/>
                </p:cNvGrpSpPr>
                <p:nvPr/>
              </p:nvGrpSpPr>
              <p:grpSpPr bwMode="auto">
                <a:xfrm>
                  <a:off x="3639" y="1667"/>
                  <a:ext cx="165" cy="119"/>
                  <a:chOff x="3639" y="1667"/>
                  <a:chExt cx="165" cy="119"/>
                </a:xfrm>
              </p:grpSpPr>
              <p:pic>
                <p:nvPicPr>
                  <p:cNvPr id="344" name="Picture 51"/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9" y="1667"/>
                    <a:ext cx="165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5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15" y="1684"/>
                    <a:ext cx="42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0" name="Group 53"/>
                <p:cNvGrpSpPr>
                  <a:grpSpLocks/>
                </p:cNvGrpSpPr>
                <p:nvPr/>
              </p:nvGrpSpPr>
              <p:grpSpPr bwMode="auto">
                <a:xfrm>
                  <a:off x="3681" y="1563"/>
                  <a:ext cx="159" cy="109"/>
                  <a:chOff x="3681" y="1563"/>
                  <a:chExt cx="159" cy="109"/>
                </a:xfrm>
              </p:grpSpPr>
              <p:pic>
                <p:nvPicPr>
                  <p:cNvPr id="342" name="Picture 54"/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1" y="1563"/>
                    <a:ext cx="159" cy="10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5" y="1580"/>
                    <a:ext cx="36" cy="2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736" y="1606"/>
                  <a:ext cx="18" cy="7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2" name="Group 57"/>
                <p:cNvGrpSpPr>
                  <a:grpSpLocks/>
                </p:cNvGrpSpPr>
                <p:nvPr/>
              </p:nvGrpSpPr>
              <p:grpSpPr bwMode="auto">
                <a:xfrm>
                  <a:off x="3739" y="1767"/>
                  <a:ext cx="172" cy="125"/>
                  <a:chOff x="3739" y="1767"/>
                  <a:chExt cx="172" cy="125"/>
                </a:xfrm>
              </p:grpSpPr>
              <p:pic>
                <p:nvPicPr>
                  <p:cNvPr id="340" name="Picture 58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39" y="1767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1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6" y="1786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3" name="Line 60"/>
                <p:cNvSpPr>
                  <a:spLocks noChangeShapeType="1"/>
                </p:cNvSpPr>
                <p:nvPr/>
              </p:nvSpPr>
              <p:spPr bwMode="auto">
                <a:xfrm>
                  <a:off x="3758" y="1717"/>
                  <a:ext cx="48" cy="8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4" name="Group 61"/>
                <p:cNvGrpSpPr>
                  <a:grpSpLocks/>
                </p:cNvGrpSpPr>
                <p:nvPr/>
              </p:nvGrpSpPr>
              <p:grpSpPr bwMode="auto">
                <a:xfrm>
                  <a:off x="3875" y="1712"/>
                  <a:ext cx="172" cy="125"/>
                  <a:chOff x="3875" y="1712"/>
                  <a:chExt cx="172" cy="125"/>
                </a:xfrm>
              </p:grpSpPr>
              <p:pic>
                <p:nvPicPr>
                  <p:cNvPr id="338" name="Picture 62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5" y="1712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9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0" y="1729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5" name="Line 64"/>
                <p:cNvSpPr>
                  <a:spLocks noChangeShapeType="1"/>
                </p:cNvSpPr>
                <p:nvPr/>
              </p:nvSpPr>
              <p:spPr bwMode="auto">
                <a:xfrm>
                  <a:off x="3792" y="1607"/>
                  <a:ext cx="181" cy="11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547" y="1500"/>
                  <a:ext cx="79" cy="47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7" name="Group 66"/>
                <p:cNvGrpSpPr>
                  <a:grpSpLocks/>
                </p:cNvGrpSpPr>
                <p:nvPr/>
              </p:nvGrpSpPr>
              <p:grpSpPr bwMode="auto">
                <a:xfrm>
                  <a:off x="3444" y="1531"/>
                  <a:ext cx="152" cy="106"/>
                  <a:chOff x="3444" y="1531"/>
                  <a:chExt cx="152" cy="106"/>
                </a:xfrm>
              </p:grpSpPr>
              <p:pic>
                <p:nvPicPr>
                  <p:cNvPr id="336" name="Picture 67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44" y="1531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7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4" y="1547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8" name="Group 69"/>
                <p:cNvGrpSpPr>
                  <a:grpSpLocks/>
                </p:cNvGrpSpPr>
                <p:nvPr/>
              </p:nvGrpSpPr>
              <p:grpSpPr bwMode="auto">
                <a:xfrm>
                  <a:off x="3559" y="1460"/>
                  <a:ext cx="148" cy="102"/>
                  <a:chOff x="3559" y="1460"/>
                  <a:chExt cx="148" cy="102"/>
                </a:xfrm>
              </p:grpSpPr>
              <p:pic>
                <p:nvPicPr>
                  <p:cNvPr id="334" name="Picture 70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9" y="1460"/>
                    <a:ext cx="148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5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7" y="1476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9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387" y="1560"/>
                  <a:ext cx="120" cy="10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0" name="Group 73"/>
                <p:cNvGrpSpPr>
                  <a:grpSpLocks/>
                </p:cNvGrpSpPr>
                <p:nvPr/>
              </p:nvGrpSpPr>
              <p:grpSpPr bwMode="auto">
                <a:xfrm>
                  <a:off x="3892" y="1593"/>
                  <a:ext cx="152" cy="102"/>
                  <a:chOff x="3892" y="1593"/>
                  <a:chExt cx="152" cy="102"/>
                </a:xfrm>
              </p:grpSpPr>
              <p:pic>
                <p:nvPicPr>
                  <p:cNvPr id="332" name="Picture 74"/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92" y="1593"/>
                    <a:ext cx="15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3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63" y="1609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1" name="Line 76"/>
                <p:cNvSpPr>
                  <a:spLocks noChangeShapeType="1"/>
                </p:cNvSpPr>
                <p:nvPr/>
              </p:nvSpPr>
              <p:spPr bwMode="auto">
                <a:xfrm>
                  <a:off x="3660" y="1501"/>
                  <a:ext cx="318" cy="10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2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3642" y="1505"/>
                  <a:ext cx="2" cy="7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3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3552" y="1592"/>
                  <a:ext cx="6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4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4012" y="1665"/>
                  <a:ext cx="177" cy="6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5" name="Group 80"/>
                <p:cNvGrpSpPr>
                  <a:grpSpLocks/>
                </p:cNvGrpSpPr>
                <p:nvPr/>
              </p:nvGrpSpPr>
              <p:grpSpPr bwMode="auto">
                <a:xfrm>
                  <a:off x="3521" y="1667"/>
                  <a:ext cx="169" cy="135"/>
                  <a:chOff x="3521" y="1667"/>
                  <a:chExt cx="169" cy="135"/>
                </a:xfrm>
              </p:grpSpPr>
              <p:pic>
                <p:nvPicPr>
                  <p:cNvPr id="330" name="Picture 81"/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21" y="1667"/>
                    <a:ext cx="169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1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98" y="1685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6" name="Group 83"/>
                <p:cNvGrpSpPr>
                  <a:grpSpLocks/>
                </p:cNvGrpSpPr>
                <p:nvPr/>
              </p:nvGrpSpPr>
              <p:grpSpPr bwMode="auto">
                <a:xfrm>
                  <a:off x="3552" y="1728"/>
                  <a:ext cx="207" cy="167"/>
                  <a:chOff x="3552" y="1728"/>
                  <a:chExt cx="207" cy="167"/>
                </a:xfrm>
              </p:grpSpPr>
              <p:pic>
                <p:nvPicPr>
                  <p:cNvPr id="328" name="Picture 84"/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728"/>
                    <a:ext cx="207" cy="1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9" name="Text Box 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8" y="1750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7" name="Group 86"/>
                <p:cNvGrpSpPr>
                  <a:grpSpLocks/>
                </p:cNvGrpSpPr>
                <p:nvPr/>
              </p:nvGrpSpPr>
              <p:grpSpPr bwMode="auto">
                <a:xfrm>
                  <a:off x="3823" y="1703"/>
                  <a:ext cx="190" cy="164"/>
                  <a:chOff x="3823" y="1703"/>
                  <a:chExt cx="190" cy="164"/>
                </a:xfrm>
              </p:grpSpPr>
              <p:pic>
                <p:nvPicPr>
                  <p:cNvPr id="326" name="Picture 87"/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23" y="1703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7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04" y="1725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8" name="Group 89"/>
                <p:cNvGrpSpPr>
                  <a:grpSpLocks/>
                </p:cNvGrpSpPr>
                <p:nvPr/>
              </p:nvGrpSpPr>
              <p:grpSpPr bwMode="auto">
                <a:xfrm>
                  <a:off x="3649" y="1631"/>
                  <a:ext cx="183" cy="151"/>
                  <a:chOff x="3649" y="1631"/>
                  <a:chExt cx="183" cy="151"/>
                </a:xfrm>
              </p:grpSpPr>
              <p:pic>
                <p:nvPicPr>
                  <p:cNvPr id="324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49" y="1631"/>
                    <a:ext cx="183" cy="15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5" name="Text Box 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9" y="1651"/>
                    <a:ext cx="55" cy="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9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3673" y="1702"/>
                  <a:ext cx="54" cy="3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0" name="Group 93"/>
                <p:cNvGrpSpPr>
                  <a:grpSpLocks/>
                </p:cNvGrpSpPr>
                <p:nvPr/>
              </p:nvGrpSpPr>
              <p:grpSpPr bwMode="auto">
                <a:xfrm>
                  <a:off x="3635" y="1819"/>
                  <a:ext cx="207" cy="170"/>
                  <a:chOff x="3635" y="1819"/>
                  <a:chExt cx="207" cy="170"/>
                </a:xfrm>
              </p:grpSpPr>
              <p:pic>
                <p:nvPicPr>
                  <p:cNvPr id="322" name="Picture 94"/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5" y="1819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3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2" y="1842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1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3721" y="1813"/>
                  <a:ext cx="3" cy="59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2" name="Line 97"/>
                <p:cNvSpPr>
                  <a:spLocks noChangeShapeType="1"/>
                </p:cNvSpPr>
                <p:nvPr/>
              </p:nvSpPr>
              <p:spPr bwMode="auto">
                <a:xfrm>
                  <a:off x="3784" y="1704"/>
                  <a:ext cx="119" cy="2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3" name="Group 98"/>
                <p:cNvGrpSpPr>
                  <a:grpSpLocks/>
                </p:cNvGrpSpPr>
                <p:nvPr/>
              </p:nvGrpSpPr>
              <p:grpSpPr bwMode="auto">
                <a:xfrm>
                  <a:off x="3705" y="1699"/>
                  <a:ext cx="190" cy="164"/>
                  <a:chOff x="3705" y="1699"/>
                  <a:chExt cx="190" cy="164"/>
                </a:xfrm>
              </p:grpSpPr>
              <p:pic>
                <p:nvPicPr>
                  <p:cNvPr id="320" name="Picture 99"/>
                  <p:cNvPicPr>
                    <a:picLocks noChangeAspect="1" noChangeArrowheads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05" y="1699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1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1723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4" name="Group 101"/>
                <p:cNvGrpSpPr>
                  <a:grpSpLocks/>
                </p:cNvGrpSpPr>
                <p:nvPr/>
              </p:nvGrpSpPr>
              <p:grpSpPr bwMode="auto">
                <a:xfrm>
                  <a:off x="3969" y="1680"/>
                  <a:ext cx="190" cy="164"/>
                  <a:chOff x="3969" y="1680"/>
                  <a:chExt cx="190" cy="164"/>
                </a:xfrm>
              </p:grpSpPr>
              <p:pic>
                <p:nvPicPr>
                  <p:cNvPr id="318" name="Picture 102"/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9" y="1680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9" y="1701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5" name="Group 104"/>
                <p:cNvGrpSpPr>
                  <a:grpSpLocks/>
                </p:cNvGrpSpPr>
                <p:nvPr/>
              </p:nvGrpSpPr>
              <p:grpSpPr bwMode="auto">
                <a:xfrm>
                  <a:off x="3771" y="1576"/>
                  <a:ext cx="183" cy="141"/>
                  <a:chOff x="3771" y="1576"/>
                  <a:chExt cx="183" cy="141"/>
                </a:xfrm>
              </p:grpSpPr>
              <p:pic>
                <p:nvPicPr>
                  <p:cNvPr id="316" name="Picture 105"/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1" y="1576"/>
                    <a:ext cx="183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7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1" y="1594"/>
                    <a:ext cx="54" cy="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6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3818" y="1638"/>
                  <a:ext cx="32" cy="7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7" name="Group 108"/>
                <p:cNvGrpSpPr>
                  <a:grpSpLocks/>
                </p:cNvGrpSpPr>
                <p:nvPr/>
              </p:nvGrpSpPr>
              <p:grpSpPr bwMode="auto">
                <a:xfrm>
                  <a:off x="3792" y="1787"/>
                  <a:ext cx="207" cy="170"/>
                  <a:chOff x="3792" y="1787"/>
                  <a:chExt cx="207" cy="170"/>
                </a:xfrm>
              </p:grpSpPr>
              <p:pic>
                <p:nvPicPr>
                  <p:cNvPr id="314" name="Picture 109"/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92" y="1787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5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8" y="1811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8" name="Line 111"/>
                <p:cNvSpPr>
                  <a:spLocks noChangeShapeType="1"/>
                </p:cNvSpPr>
                <p:nvPr/>
              </p:nvSpPr>
              <p:spPr bwMode="auto">
                <a:xfrm>
                  <a:off x="3850" y="1782"/>
                  <a:ext cx="1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9" name="Line 112"/>
                <p:cNvSpPr>
                  <a:spLocks noChangeShapeType="1"/>
                </p:cNvSpPr>
                <p:nvPr/>
              </p:nvSpPr>
              <p:spPr bwMode="auto">
                <a:xfrm>
                  <a:off x="3907" y="1640"/>
                  <a:ext cx="1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0" name="Group 113"/>
                <p:cNvGrpSpPr>
                  <a:grpSpLocks/>
                </p:cNvGrpSpPr>
                <p:nvPr/>
              </p:nvGrpSpPr>
              <p:grpSpPr bwMode="auto">
                <a:xfrm>
                  <a:off x="3861" y="1677"/>
                  <a:ext cx="183" cy="164"/>
                  <a:chOff x="3861" y="1677"/>
                  <a:chExt cx="183" cy="164"/>
                </a:xfrm>
              </p:grpSpPr>
              <p:pic>
                <p:nvPicPr>
                  <p:cNvPr id="312" name="Picture 114"/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61" y="1677"/>
                    <a:ext cx="183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42" y="1699"/>
                    <a:ext cx="57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1" name="Group 116"/>
                <p:cNvGrpSpPr>
                  <a:grpSpLocks/>
                </p:cNvGrpSpPr>
                <p:nvPr/>
              </p:nvGrpSpPr>
              <p:grpSpPr bwMode="auto">
                <a:xfrm>
                  <a:off x="3903" y="1573"/>
                  <a:ext cx="176" cy="145"/>
                  <a:chOff x="3903" y="1573"/>
                  <a:chExt cx="176" cy="145"/>
                </a:xfrm>
              </p:grpSpPr>
              <p:pic>
                <p:nvPicPr>
                  <p:cNvPr id="310" name="Picture 117"/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03" y="1573"/>
                    <a:ext cx="176" cy="1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1" name="Text 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1" y="1594"/>
                    <a:ext cx="50" cy="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2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3970" y="1640"/>
                  <a:ext cx="10" cy="4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3" name="Group 120"/>
                <p:cNvGrpSpPr>
                  <a:grpSpLocks/>
                </p:cNvGrpSpPr>
                <p:nvPr/>
              </p:nvGrpSpPr>
              <p:grpSpPr bwMode="auto">
                <a:xfrm>
                  <a:off x="3958" y="1777"/>
                  <a:ext cx="200" cy="170"/>
                  <a:chOff x="3958" y="1777"/>
                  <a:chExt cx="200" cy="170"/>
                </a:xfrm>
              </p:grpSpPr>
              <p:pic>
                <p:nvPicPr>
                  <p:cNvPr id="308" name="Picture 121"/>
                  <p:cNvPicPr>
                    <a:picLocks noChangeAspect="1" noChangeArrowheads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8" y="1777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9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4" y="1801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4" name="Line 123"/>
                <p:cNvSpPr>
                  <a:spLocks noChangeShapeType="1"/>
                </p:cNvSpPr>
                <p:nvPr/>
              </p:nvSpPr>
              <p:spPr bwMode="auto">
                <a:xfrm>
                  <a:off x="4000" y="1758"/>
                  <a:ext cx="29" cy="7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5" name="Group 124"/>
                <p:cNvGrpSpPr>
                  <a:grpSpLocks/>
                </p:cNvGrpSpPr>
                <p:nvPr/>
              </p:nvGrpSpPr>
              <p:grpSpPr bwMode="auto">
                <a:xfrm>
                  <a:off x="4090" y="1722"/>
                  <a:ext cx="200" cy="170"/>
                  <a:chOff x="4090" y="1722"/>
                  <a:chExt cx="200" cy="170"/>
                </a:xfrm>
              </p:grpSpPr>
              <p:pic>
                <p:nvPicPr>
                  <p:cNvPr id="306" name="Picture 125"/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90" y="1722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7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8" y="1745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6" name="Line 127"/>
                <p:cNvSpPr>
                  <a:spLocks noChangeShapeType="1"/>
                </p:cNvSpPr>
                <p:nvPr/>
              </p:nvSpPr>
              <p:spPr bwMode="auto">
                <a:xfrm>
                  <a:off x="4032" y="1641"/>
                  <a:ext cx="178" cy="8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87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3785" y="1533"/>
                  <a:ext cx="67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8" name="Group 129"/>
                <p:cNvGrpSpPr>
                  <a:grpSpLocks/>
                </p:cNvGrpSpPr>
                <p:nvPr/>
              </p:nvGrpSpPr>
              <p:grpSpPr bwMode="auto">
                <a:xfrm>
                  <a:off x="3663" y="1541"/>
                  <a:ext cx="169" cy="141"/>
                  <a:chOff x="3663" y="1541"/>
                  <a:chExt cx="169" cy="141"/>
                </a:xfrm>
              </p:grpSpPr>
              <p:pic>
                <p:nvPicPr>
                  <p:cNvPr id="304" name="Picture 130"/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3" y="1541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5" name="Text Box 1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0" y="1561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9" name="Group 132"/>
                <p:cNvGrpSpPr>
                  <a:grpSpLocks/>
                </p:cNvGrpSpPr>
                <p:nvPr/>
              </p:nvGrpSpPr>
              <p:grpSpPr bwMode="auto">
                <a:xfrm>
                  <a:off x="3774" y="1469"/>
                  <a:ext cx="169" cy="141"/>
                  <a:chOff x="3774" y="1469"/>
                  <a:chExt cx="169" cy="141"/>
                </a:xfrm>
              </p:grpSpPr>
              <p:pic>
                <p:nvPicPr>
                  <p:cNvPr id="302" name="Picture 133"/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4" y="1469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3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3" y="1490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0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3620" y="1583"/>
                  <a:ext cx="111" cy="9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91" name="Group 136"/>
                <p:cNvGrpSpPr>
                  <a:grpSpLocks/>
                </p:cNvGrpSpPr>
                <p:nvPr/>
              </p:nvGrpSpPr>
              <p:grpSpPr bwMode="auto">
                <a:xfrm>
                  <a:off x="4111" y="1602"/>
                  <a:ext cx="169" cy="141"/>
                  <a:chOff x="4111" y="1602"/>
                  <a:chExt cx="169" cy="141"/>
                </a:xfrm>
              </p:grpSpPr>
              <p:pic>
                <p:nvPicPr>
                  <p:cNvPr id="300" name="Picture 137"/>
                  <p:cNvPicPr>
                    <a:picLocks noChangeAspect="1" noChangeArrowheads="1"/>
                  </p:cNvPicPr>
                  <p:nvPr/>
                </p:nvPicPr>
                <p:blipFill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11" y="1602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1" name="Text Box 1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9" y="1623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2" name="Line 139"/>
                <p:cNvSpPr>
                  <a:spLocks noChangeShapeType="1"/>
                </p:cNvSpPr>
                <p:nvPr/>
              </p:nvSpPr>
              <p:spPr bwMode="auto">
                <a:xfrm>
                  <a:off x="3898" y="1534"/>
                  <a:ext cx="313" cy="7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3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3874" y="1541"/>
                  <a:ext cx="4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4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796" y="1616"/>
                  <a:ext cx="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5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3724" y="1753"/>
                  <a:ext cx="50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6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3963" y="1833"/>
                  <a:ext cx="67" cy="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7" name="Line 144"/>
                <p:cNvSpPr>
                  <a:spLocks noChangeShapeType="1"/>
                </p:cNvSpPr>
                <p:nvPr/>
              </p:nvSpPr>
              <p:spPr bwMode="auto">
                <a:xfrm flipH="1" flipV="1">
                  <a:off x="3484" y="1750"/>
                  <a:ext cx="70" cy="3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8" name="Line 145"/>
                <p:cNvSpPr>
                  <a:spLocks noChangeShapeType="1"/>
                </p:cNvSpPr>
                <p:nvPr/>
              </p:nvSpPr>
              <p:spPr bwMode="auto">
                <a:xfrm>
                  <a:off x="3388" y="1701"/>
                  <a:ext cx="48" cy="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9" name="Line 146"/>
                <p:cNvSpPr>
                  <a:spLocks noChangeShapeType="1"/>
                </p:cNvSpPr>
                <p:nvPr/>
              </p:nvSpPr>
              <p:spPr bwMode="auto">
                <a:xfrm flipV="1">
                  <a:off x="3674" y="1582"/>
                  <a:ext cx="56" cy="1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pic>
            <p:nvPicPr>
              <p:cNvPr id="229" name="Picture 14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" y="159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0" name="Picture 14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" y="1451"/>
                <a:ext cx="354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1" name="Picture 14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" y="1259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2" name="Picture 15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9" y="1403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7" name="AutoShape 151"/>
            <p:cNvCxnSpPr>
              <a:cxnSpLocks noChangeShapeType="1"/>
            </p:cNvCxnSpPr>
            <p:nvPr/>
          </p:nvCxnSpPr>
          <p:spPr bwMode="auto">
            <a:xfrm>
              <a:off x="4644" y="3274"/>
              <a:ext cx="75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18" name="Group 152"/>
            <p:cNvGrpSpPr>
              <a:grpSpLocks/>
            </p:cNvGrpSpPr>
            <p:nvPr/>
          </p:nvGrpSpPr>
          <p:grpSpPr bwMode="auto">
            <a:xfrm>
              <a:off x="5139" y="1858"/>
              <a:ext cx="480" cy="383"/>
              <a:chOff x="5139" y="1858"/>
              <a:chExt cx="480" cy="383"/>
            </a:xfrm>
          </p:grpSpPr>
          <p:pic>
            <p:nvPicPr>
              <p:cNvPr id="225" name="Picture 153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6" name="Text Box 154"/>
              <p:cNvSpPr txBox="1">
                <a:spLocks noChangeArrowheads="1"/>
              </p:cNvSpPr>
              <p:nvPr/>
            </p:nvSpPr>
            <p:spPr bwMode="auto">
              <a:xfrm>
                <a:off x="5177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19" name="Group 155"/>
            <p:cNvGrpSpPr>
              <a:grpSpLocks/>
            </p:cNvGrpSpPr>
            <p:nvPr/>
          </p:nvGrpSpPr>
          <p:grpSpPr bwMode="auto">
            <a:xfrm>
              <a:off x="4752" y="3675"/>
              <a:ext cx="946" cy="460"/>
              <a:chOff x="4752" y="3675"/>
              <a:chExt cx="946" cy="460"/>
            </a:xfrm>
          </p:grpSpPr>
          <p:pic>
            <p:nvPicPr>
              <p:cNvPr id="223" name="Picture 156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3675"/>
                <a:ext cx="946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4" name="Text Box 157"/>
              <p:cNvSpPr txBox="1">
                <a:spLocks noChangeArrowheads="1"/>
              </p:cNvSpPr>
              <p:nvPr/>
            </p:nvSpPr>
            <p:spPr bwMode="auto">
              <a:xfrm>
                <a:off x="4816" y="3739"/>
                <a:ext cx="81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Answer &amp; Confidence</a:t>
                </a:r>
              </a:p>
            </p:txBody>
          </p:sp>
        </p:grpSp>
        <p:grpSp>
          <p:nvGrpSpPr>
            <p:cNvPr id="20" name="Group 158"/>
            <p:cNvGrpSpPr>
              <a:grpSpLocks/>
            </p:cNvGrpSpPr>
            <p:nvPr/>
          </p:nvGrpSpPr>
          <p:grpSpPr bwMode="auto">
            <a:xfrm>
              <a:off x="-31" y="2104"/>
              <a:ext cx="753" cy="325"/>
              <a:chOff x="-31" y="2104"/>
              <a:chExt cx="753" cy="325"/>
            </a:xfrm>
          </p:grpSpPr>
          <p:pic>
            <p:nvPicPr>
              <p:cNvPr id="221" name="Picture 159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" y="2104"/>
                <a:ext cx="753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2" name="Text Box 160"/>
              <p:cNvSpPr txBox="1">
                <a:spLocks noChangeArrowheads="1"/>
              </p:cNvSpPr>
              <p:nvPr/>
            </p:nvSpPr>
            <p:spPr bwMode="auto">
              <a:xfrm>
                <a:off x="34" y="2170"/>
                <a:ext cx="62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Question</a:t>
                </a:r>
              </a:p>
            </p:txBody>
          </p:sp>
        </p:grpSp>
        <p:pic>
          <p:nvPicPr>
            <p:cNvPr id="21" name="Picture 16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" y="1426"/>
              <a:ext cx="33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AutoShape 162"/>
            <p:cNvSpPr>
              <a:spLocks noChangeArrowheads="1"/>
            </p:cNvSpPr>
            <p:nvPr/>
          </p:nvSpPr>
          <p:spPr bwMode="auto">
            <a:xfrm>
              <a:off x="665" y="2295"/>
              <a:ext cx="1346" cy="582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23" name="AutoShape 163"/>
            <p:cNvCxnSpPr>
              <a:cxnSpLocks noChangeShapeType="1"/>
            </p:cNvCxnSpPr>
            <p:nvPr/>
          </p:nvCxnSpPr>
          <p:spPr bwMode="auto">
            <a:xfrm>
              <a:off x="1198" y="2583"/>
              <a:ext cx="130" cy="6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64"/>
            <p:cNvCxnSpPr>
              <a:cxnSpLocks noChangeShapeType="1"/>
            </p:cNvCxnSpPr>
            <p:nvPr/>
          </p:nvCxnSpPr>
          <p:spPr bwMode="auto">
            <a:xfrm flipH="1" flipV="1">
              <a:off x="1026" y="2844"/>
              <a:ext cx="1103" cy="213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65"/>
            <p:cNvCxnSpPr>
              <a:cxnSpLocks noChangeShapeType="1"/>
            </p:cNvCxnSpPr>
            <p:nvPr/>
          </p:nvCxnSpPr>
          <p:spPr bwMode="auto">
            <a:xfrm flipH="1" flipV="1">
              <a:off x="1772" y="2818"/>
              <a:ext cx="358" cy="239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26" name="Picture 16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" y="1486"/>
              <a:ext cx="313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1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" y="1621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8" name="Picture 16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61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9" name="Picture 1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" y="1474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30" name="Group 170"/>
            <p:cNvGrpSpPr>
              <a:grpSpLocks/>
            </p:cNvGrpSpPr>
            <p:nvPr/>
          </p:nvGrpSpPr>
          <p:grpSpPr bwMode="auto">
            <a:xfrm>
              <a:off x="954" y="1618"/>
              <a:ext cx="1095" cy="628"/>
              <a:chOff x="954" y="1618"/>
              <a:chExt cx="1095" cy="628"/>
            </a:xfrm>
          </p:grpSpPr>
          <p:sp>
            <p:nvSpPr>
              <p:cNvPr id="90" name="Line 171"/>
              <p:cNvSpPr>
                <a:spLocks noChangeShapeType="1"/>
              </p:cNvSpPr>
              <p:nvPr/>
            </p:nvSpPr>
            <p:spPr bwMode="auto">
              <a:xfrm flipV="1">
                <a:off x="1469" y="1823"/>
                <a:ext cx="217" cy="8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1" name="Group 172"/>
              <p:cNvGrpSpPr>
                <a:grpSpLocks/>
              </p:cNvGrpSpPr>
              <p:nvPr/>
            </p:nvGrpSpPr>
            <p:grpSpPr bwMode="auto">
              <a:xfrm>
                <a:off x="954" y="1852"/>
                <a:ext cx="168" cy="126"/>
                <a:chOff x="954" y="1852"/>
                <a:chExt cx="168" cy="126"/>
              </a:xfrm>
            </p:grpSpPr>
            <p:pic>
              <p:nvPicPr>
                <p:cNvPr id="219" name="Picture 17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4" y="185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0" name="Text Box 174"/>
                <p:cNvSpPr txBox="1">
                  <a:spLocks noChangeArrowheads="1"/>
                </p:cNvSpPr>
                <p:nvPr/>
              </p:nvSpPr>
              <p:spPr bwMode="auto">
                <a:xfrm>
                  <a:off x="1031" y="1869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2" name="Group 175"/>
              <p:cNvGrpSpPr>
                <a:grpSpLocks/>
              </p:cNvGrpSpPr>
              <p:nvPr/>
            </p:nvGrpSpPr>
            <p:grpSpPr bwMode="auto">
              <a:xfrm>
                <a:off x="988" y="1925"/>
                <a:ext cx="199" cy="141"/>
                <a:chOff x="988" y="1925"/>
                <a:chExt cx="199" cy="141"/>
              </a:xfrm>
            </p:grpSpPr>
            <p:pic>
              <p:nvPicPr>
                <p:cNvPr id="217" name="Picture 176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8" y="1925"/>
                  <a:ext cx="199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8" name="Text Box 177"/>
                <p:cNvSpPr txBox="1">
                  <a:spLocks noChangeArrowheads="1"/>
                </p:cNvSpPr>
                <p:nvPr/>
              </p:nvSpPr>
              <p:spPr bwMode="auto">
                <a:xfrm>
                  <a:off x="1074" y="1943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3" name="Group 178"/>
              <p:cNvGrpSpPr>
                <a:grpSpLocks/>
              </p:cNvGrpSpPr>
              <p:nvPr/>
            </p:nvGrpSpPr>
            <p:grpSpPr bwMode="auto">
              <a:xfrm>
                <a:off x="1285" y="1894"/>
                <a:ext cx="187" cy="141"/>
                <a:chOff x="1285" y="1894"/>
                <a:chExt cx="187" cy="141"/>
              </a:xfrm>
            </p:grpSpPr>
            <p:pic>
              <p:nvPicPr>
                <p:cNvPr id="215" name="Picture 179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5" y="1894"/>
                  <a:ext cx="187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6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1369" y="1914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4" name="Group 181"/>
              <p:cNvGrpSpPr>
                <a:grpSpLocks/>
              </p:cNvGrpSpPr>
              <p:nvPr/>
            </p:nvGrpSpPr>
            <p:grpSpPr bwMode="auto">
              <a:xfrm>
                <a:off x="1092" y="1810"/>
                <a:ext cx="184" cy="133"/>
                <a:chOff x="1092" y="1810"/>
                <a:chExt cx="184" cy="133"/>
              </a:xfrm>
            </p:grpSpPr>
            <p:pic>
              <p:nvPicPr>
                <p:cNvPr id="213" name="Picture 18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2" y="1810"/>
                  <a:ext cx="184" cy="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4" name="Text Box 183"/>
                <p:cNvSpPr txBox="1">
                  <a:spLocks noChangeArrowheads="1"/>
                </p:cNvSpPr>
                <p:nvPr/>
              </p:nvSpPr>
              <p:spPr bwMode="auto">
                <a:xfrm>
                  <a:off x="1175" y="1827"/>
                  <a:ext cx="45" cy="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5" name="Line 184"/>
              <p:cNvSpPr>
                <a:spLocks noChangeShapeType="1"/>
              </p:cNvSpPr>
              <p:nvPr/>
            </p:nvSpPr>
            <p:spPr bwMode="auto">
              <a:xfrm flipV="1">
                <a:off x="1103" y="1861"/>
                <a:ext cx="71" cy="7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6" name="Group 185"/>
              <p:cNvGrpSpPr>
                <a:grpSpLocks/>
              </p:cNvGrpSpPr>
              <p:nvPr/>
            </p:nvGrpSpPr>
            <p:grpSpPr bwMode="auto">
              <a:xfrm>
                <a:off x="1081" y="2032"/>
                <a:ext cx="199" cy="148"/>
                <a:chOff x="1081" y="2032"/>
                <a:chExt cx="199" cy="148"/>
              </a:xfrm>
            </p:grpSpPr>
            <p:pic>
              <p:nvPicPr>
                <p:cNvPr id="211" name="Picture 18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" y="2032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2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1168" y="2052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7" name="Line 188"/>
              <p:cNvSpPr>
                <a:spLocks noChangeShapeType="1"/>
              </p:cNvSpPr>
              <p:nvPr/>
            </p:nvSpPr>
            <p:spPr bwMode="auto">
              <a:xfrm>
                <a:off x="1133" y="1986"/>
                <a:ext cx="22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189"/>
              <p:cNvSpPr>
                <a:spLocks noChangeShapeType="1"/>
              </p:cNvSpPr>
              <p:nvPr/>
            </p:nvSpPr>
            <p:spPr bwMode="auto">
              <a:xfrm>
                <a:off x="1221" y="1862"/>
                <a:ext cx="147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9" name="Group 190"/>
              <p:cNvGrpSpPr>
                <a:grpSpLocks/>
              </p:cNvGrpSpPr>
              <p:nvPr/>
            </p:nvGrpSpPr>
            <p:grpSpPr bwMode="auto">
              <a:xfrm>
                <a:off x="1146" y="1929"/>
                <a:ext cx="191" cy="137"/>
                <a:chOff x="1146" y="1929"/>
                <a:chExt cx="191" cy="137"/>
              </a:xfrm>
            </p:grpSpPr>
            <p:pic>
              <p:nvPicPr>
                <p:cNvPr id="209" name="Picture 19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6" y="1929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0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1231" y="1946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0" name="Group 193"/>
              <p:cNvGrpSpPr>
                <a:grpSpLocks/>
              </p:cNvGrpSpPr>
              <p:nvPr/>
            </p:nvGrpSpPr>
            <p:grpSpPr bwMode="auto">
              <a:xfrm>
                <a:off x="1446" y="1867"/>
                <a:ext cx="191" cy="137"/>
                <a:chOff x="1446" y="1867"/>
                <a:chExt cx="191" cy="137"/>
              </a:xfrm>
            </p:grpSpPr>
            <p:pic>
              <p:nvPicPr>
                <p:cNvPr id="207" name="Picture 194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6" y="1867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8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1530" y="1887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1" name="Group 196"/>
              <p:cNvGrpSpPr>
                <a:grpSpLocks/>
              </p:cNvGrpSpPr>
              <p:nvPr/>
            </p:nvGrpSpPr>
            <p:grpSpPr bwMode="auto">
              <a:xfrm>
                <a:off x="1231" y="1745"/>
                <a:ext cx="180" cy="126"/>
                <a:chOff x="1231" y="1745"/>
                <a:chExt cx="180" cy="126"/>
              </a:xfrm>
            </p:grpSpPr>
            <p:pic>
              <p:nvPicPr>
                <p:cNvPr id="205" name="Picture 197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745"/>
                  <a:ext cx="180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6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1311" y="1761"/>
                  <a:ext cx="45" cy="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2" name="Line 199"/>
              <p:cNvSpPr>
                <a:spLocks noChangeShapeType="1"/>
              </p:cNvSpPr>
              <p:nvPr/>
            </p:nvSpPr>
            <p:spPr bwMode="auto">
              <a:xfrm flipV="1">
                <a:off x="1256" y="1790"/>
                <a:ext cx="53" cy="14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3" name="Group 200"/>
              <p:cNvGrpSpPr>
                <a:grpSpLocks/>
              </p:cNvGrpSpPr>
              <p:nvPr/>
            </p:nvGrpSpPr>
            <p:grpSpPr bwMode="auto">
              <a:xfrm>
                <a:off x="1254" y="1994"/>
                <a:ext cx="199" cy="148"/>
                <a:chOff x="1254" y="1994"/>
                <a:chExt cx="199" cy="148"/>
              </a:xfrm>
            </p:grpSpPr>
            <p:pic>
              <p:nvPicPr>
                <p:cNvPr id="203" name="Picture 20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4" y="1994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340" y="2015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4" name="Line 203"/>
              <p:cNvSpPr>
                <a:spLocks noChangeShapeType="1"/>
              </p:cNvSpPr>
              <p:nvPr/>
            </p:nvSpPr>
            <p:spPr bwMode="auto">
              <a:xfrm>
                <a:off x="1282" y="1986"/>
                <a:ext cx="44" cy="5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204"/>
              <p:cNvSpPr>
                <a:spLocks noChangeShapeType="1"/>
              </p:cNvSpPr>
              <p:nvPr/>
            </p:nvSpPr>
            <p:spPr bwMode="auto">
              <a:xfrm>
                <a:off x="1357" y="1791"/>
                <a:ext cx="173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6" name="Group 205"/>
              <p:cNvGrpSpPr>
                <a:grpSpLocks/>
              </p:cNvGrpSpPr>
              <p:nvPr/>
            </p:nvGrpSpPr>
            <p:grpSpPr bwMode="auto">
              <a:xfrm>
                <a:off x="1327" y="1863"/>
                <a:ext cx="184" cy="141"/>
                <a:chOff x="1327" y="1863"/>
                <a:chExt cx="184" cy="141"/>
              </a:xfrm>
            </p:grpSpPr>
            <p:pic>
              <p:nvPicPr>
                <p:cNvPr id="201" name="Picture 20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7" y="1863"/>
                  <a:ext cx="18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2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1411" y="1883"/>
                  <a:ext cx="47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7" name="Group 208"/>
              <p:cNvGrpSpPr>
                <a:grpSpLocks/>
              </p:cNvGrpSpPr>
              <p:nvPr/>
            </p:nvGrpSpPr>
            <p:grpSpPr bwMode="auto">
              <a:xfrm>
                <a:off x="1373" y="1741"/>
                <a:ext cx="176" cy="129"/>
                <a:chOff x="1373" y="1741"/>
                <a:chExt cx="176" cy="129"/>
              </a:xfrm>
            </p:grpSpPr>
            <p:pic>
              <p:nvPicPr>
                <p:cNvPr id="199" name="Picture 209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3" y="1741"/>
                  <a:ext cx="176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0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1455" y="1760"/>
                  <a:ext cx="40" cy="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8" name="Line 211"/>
              <p:cNvSpPr>
                <a:spLocks noChangeShapeType="1"/>
              </p:cNvSpPr>
              <p:nvPr/>
            </p:nvSpPr>
            <p:spPr bwMode="auto">
              <a:xfrm flipV="1">
                <a:off x="1434" y="1791"/>
                <a:ext cx="20" cy="8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9" name="Group 212"/>
              <p:cNvGrpSpPr>
                <a:grpSpLocks/>
              </p:cNvGrpSpPr>
              <p:nvPr/>
            </p:nvGrpSpPr>
            <p:grpSpPr bwMode="auto">
              <a:xfrm>
                <a:off x="1439" y="1982"/>
                <a:ext cx="191" cy="148"/>
                <a:chOff x="1439" y="1982"/>
                <a:chExt cx="191" cy="148"/>
              </a:xfrm>
            </p:grpSpPr>
            <p:pic>
              <p:nvPicPr>
                <p:cNvPr id="197" name="Picture 213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" y="1982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8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1524" y="2004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0" name="Line 215"/>
              <p:cNvSpPr>
                <a:spLocks noChangeShapeType="1"/>
              </p:cNvSpPr>
              <p:nvPr/>
            </p:nvSpPr>
            <p:spPr bwMode="auto">
              <a:xfrm>
                <a:off x="1459" y="1923"/>
                <a:ext cx="53" cy="10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1" name="Group 216"/>
              <p:cNvGrpSpPr>
                <a:grpSpLocks/>
              </p:cNvGrpSpPr>
              <p:nvPr/>
            </p:nvGrpSpPr>
            <p:grpSpPr bwMode="auto">
              <a:xfrm>
                <a:off x="1589" y="1917"/>
                <a:ext cx="191" cy="148"/>
                <a:chOff x="1589" y="1917"/>
                <a:chExt cx="191" cy="148"/>
              </a:xfrm>
            </p:grpSpPr>
            <p:pic>
              <p:nvPicPr>
                <p:cNvPr id="195" name="Picture 217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9" y="1917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1672" y="1937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2" name="Line 219"/>
              <p:cNvSpPr>
                <a:spLocks noChangeShapeType="1"/>
              </p:cNvSpPr>
              <p:nvPr/>
            </p:nvSpPr>
            <p:spPr bwMode="auto">
              <a:xfrm>
                <a:off x="1497" y="1792"/>
                <a:ext cx="201" cy="13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220"/>
              <p:cNvSpPr>
                <a:spLocks noChangeShapeType="1"/>
              </p:cNvSpPr>
              <p:nvPr/>
            </p:nvSpPr>
            <p:spPr bwMode="auto">
              <a:xfrm flipV="1">
                <a:off x="1225" y="1665"/>
                <a:ext cx="87" cy="5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4" name="Group 221"/>
              <p:cNvGrpSpPr>
                <a:grpSpLocks/>
              </p:cNvGrpSpPr>
              <p:nvPr/>
            </p:nvGrpSpPr>
            <p:grpSpPr bwMode="auto">
              <a:xfrm>
                <a:off x="1111" y="1702"/>
                <a:ext cx="168" cy="126"/>
                <a:chOff x="1111" y="1702"/>
                <a:chExt cx="168" cy="126"/>
              </a:xfrm>
            </p:grpSpPr>
            <p:pic>
              <p:nvPicPr>
                <p:cNvPr id="193" name="Picture 222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1" y="170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4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1189" y="1722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15" name="Group 224"/>
              <p:cNvGrpSpPr>
                <a:grpSpLocks/>
              </p:cNvGrpSpPr>
              <p:nvPr/>
            </p:nvGrpSpPr>
            <p:grpSpPr bwMode="auto">
              <a:xfrm>
                <a:off x="1238" y="1618"/>
                <a:ext cx="164" cy="122"/>
                <a:chOff x="1238" y="1618"/>
                <a:chExt cx="164" cy="122"/>
              </a:xfrm>
            </p:grpSpPr>
            <p:pic>
              <p:nvPicPr>
                <p:cNvPr id="191" name="Picture 22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8" y="1618"/>
                  <a:ext cx="164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2" name="Text Box 226"/>
                <p:cNvSpPr txBox="1">
                  <a:spLocks noChangeArrowheads="1"/>
                </p:cNvSpPr>
                <p:nvPr/>
              </p:nvSpPr>
              <p:spPr bwMode="auto">
                <a:xfrm>
                  <a:off x="1314" y="1638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6" name="Line 227"/>
              <p:cNvSpPr>
                <a:spLocks noChangeShapeType="1"/>
              </p:cNvSpPr>
              <p:nvPr/>
            </p:nvSpPr>
            <p:spPr bwMode="auto">
              <a:xfrm flipH="1">
                <a:off x="1048" y="1736"/>
                <a:ext cx="133" cy="12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7" name="Group 228"/>
              <p:cNvGrpSpPr>
                <a:grpSpLocks/>
              </p:cNvGrpSpPr>
              <p:nvPr/>
            </p:nvGrpSpPr>
            <p:grpSpPr bwMode="auto">
              <a:xfrm>
                <a:off x="1608" y="1775"/>
                <a:ext cx="168" cy="122"/>
                <a:chOff x="1608" y="1775"/>
                <a:chExt cx="168" cy="122"/>
              </a:xfrm>
            </p:grpSpPr>
            <p:pic>
              <p:nvPicPr>
                <p:cNvPr id="189" name="Picture 229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8" y="1775"/>
                  <a:ext cx="168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0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1686" y="1795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8" name="Line 231"/>
              <p:cNvSpPr>
                <a:spLocks noChangeShapeType="1"/>
              </p:cNvSpPr>
              <p:nvPr/>
            </p:nvSpPr>
            <p:spPr bwMode="auto">
              <a:xfrm>
                <a:off x="1350" y="1666"/>
                <a:ext cx="353" cy="12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232"/>
              <p:cNvSpPr>
                <a:spLocks noChangeShapeType="1"/>
              </p:cNvSpPr>
              <p:nvPr/>
            </p:nvSpPr>
            <p:spPr bwMode="auto">
              <a:xfrm flipH="1" flipV="1">
                <a:off x="1331" y="1672"/>
                <a:ext cx="2" cy="8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0" name="Line 233"/>
              <p:cNvSpPr>
                <a:spLocks noChangeShapeType="1"/>
              </p:cNvSpPr>
              <p:nvPr/>
            </p:nvSpPr>
            <p:spPr bwMode="auto">
              <a:xfrm flipV="1">
                <a:off x="1231" y="1775"/>
                <a:ext cx="70" cy="6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1" name="Line 234"/>
              <p:cNvSpPr>
                <a:spLocks noChangeShapeType="1"/>
              </p:cNvSpPr>
              <p:nvPr/>
            </p:nvSpPr>
            <p:spPr bwMode="auto">
              <a:xfrm flipV="1">
                <a:off x="1740" y="1861"/>
                <a:ext cx="196" cy="7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2" name="Group 235"/>
              <p:cNvGrpSpPr>
                <a:grpSpLocks/>
              </p:cNvGrpSpPr>
              <p:nvPr/>
            </p:nvGrpSpPr>
            <p:grpSpPr bwMode="auto">
              <a:xfrm>
                <a:off x="1196" y="1863"/>
                <a:ext cx="187" cy="160"/>
                <a:chOff x="1196" y="1863"/>
                <a:chExt cx="187" cy="160"/>
              </a:xfrm>
            </p:grpSpPr>
            <p:pic>
              <p:nvPicPr>
                <p:cNvPr id="187" name="Picture 23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1863"/>
                  <a:ext cx="187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8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1282" y="1885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3" name="Group 238"/>
              <p:cNvGrpSpPr>
                <a:grpSpLocks/>
              </p:cNvGrpSpPr>
              <p:nvPr/>
            </p:nvGrpSpPr>
            <p:grpSpPr bwMode="auto">
              <a:xfrm>
                <a:off x="1231" y="1936"/>
                <a:ext cx="230" cy="198"/>
                <a:chOff x="1231" y="1936"/>
                <a:chExt cx="230" cy="198"/>
              </a:xfrm>
            </p:grpSpPr>
            <p:pic>
              <p:nvPicPr>
                <p:cNvPr id="185" name="Picture 239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936"/>
                  <a:ext cx="230" cy="1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6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1326" y="1962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4" name="Group 241"/>
              <p:cNvGrpSpPr>
                <a:grpSpLocks/>
              </p:cNvGrpSpPr>
              <p:nvPr/>
            </p:nvGrpSpPr>
            <p:grpSpPr bwMode="auto">
              <a:xfrm>
                <a:off x="1531" y="1906"/>
                <a:ext cx="211" cy="194"/>
                <a:chOff x="1531" y="1906"/>
                <a:chExt cx="211" cy="194"/>
              </a:xfrm>
            </p:grpSpPr>
            <p:pic>
              <p:nvPicPr>
                <p:cNvPr id="183" name="Picture 242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1" y="1906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4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1621" y="1932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5" name="Group 244"/>
              <p:cNvGrpSpPr>
                <a:grpSpLocks/>
              </p:cNvGrpSpPr>
              <p:nvPr/>
            </p:nvGrpSpPr>
            <p:grpSpPr bwMode="auto">
              <a:xfrm>
                <a:off x="1338" y="1821"/>
                <a:ext cx="203" cy="179"/>
                <a:chOff x="1338" y="1821"/>
                <a:chExt cx="203" cy="179"/>
              </a:xfrm>
            </p:grpSpPr>
            <p:pic>
              <p:nvPicPr>
                <p:cNvPr id="181" name="Picture 245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8" y="1821"/>
                  <a:ext cx="203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2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1427" y="1844"/>
                  <a:ext cx="61" cy="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6" name="Line 247"/>
              <p:cNvSpPr>
                <a:spLocks noChangeShapeType="1"/>
              </p:cNvSpPr>
              <p:nvPr/>
            </p:nvSpPr>
            <p:spPr bwMode="auto">
              <a:xfrm flipV="1">
                <a:off x="1366" y="1906"/>
                <a:ext cx="60" cy="4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7" name="Group 248"/>
              <p:cNvGrpSpPr>
                <a:grpSpLocks/>
              </p:cNvGrpSpPr>
              <p:nvPr/>
            </p:nvGrpSpPr>
            <p:grpSpPr bwMode="auto">
              <a:xfrm>
                <a:off x="1323" y="2044"/>
                <a:ext cx="230" cy="202"/>
                <a:chOff x="1323" y="2044"/>
                <a:chExt cx="230" cy="202"/>
              </a:xfrm>
            </p:grpSpPr>
            <p:pic>
              <p:nvPicPr>
                <p:cNvPr id="179" name="Picture 249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3" y="2044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0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1420" y="2070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8" name="Line 251"/>
              <p:cNvSpPr>
                <a:spLocks noChangeShapeType="1"/>
              </p:cNvSpPr>
              <p:nvPr/>
            </p:nvSpPr>
            <p:spPr bwMode="auto">
              <a:xfrm flipH="1">
                <a:off x="1403" y="2037"/>
                <a:ext cx="3" cy="70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9" name="Line 252"/>
              <p:cNvSpPr>
                <a:spLocks noChangeShapeType="1"/>
              </p:cNvSpPr>
              <p:nvPr/>
            </p:nvSpPr>
            <p:spPr bwMode="auto">
              <a:xfrm>
                <a:off x="1489" y="1907"/>
                <a:ext cx="131" cy="2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0" name="Group 253"/>
              <p:cNvGrpSpPr>
                <a:grpSpLocks/>
              </p:cNvGrpSpPr>
              <p:nvPr/>
            </p:nvGrpSpPr>
            <p:grpSpPr bwMode="auto">
              <a:xfrm>
                <a:off x="1400" y="1902"/>
                <a:ext cx="211" cy="194"/>
                <a:chOff x="1400" y="1902"/>
                <a:chExt cx="211" cy="194"/>
              </a:xfrm>
            </p:grpSpPr>
            <p:pic>
              <p:nvPicPr>
                <p:cNvPr id="177" name="Picture 254"/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0" y="1902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8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1491" y="1930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1" name="Group 256"/>
              <p:cNvGrpSpPr>
                <a:grpSpLocks/>
              </p:cNvGrpSpPr>
              <p:nvPr/>
            </p:nvGrpSpPr>
            <p:grpSpPr bwMode="auto">
              <a:xfrm>
                <a:off x="1692" y="1879"/>
                <a:ext cx="211" cy="194"/>
                <a:chOff x="1692" y="1879"/>
                <a:chExt cx="211" cy="194"/>
              </a:xfrm>
            </p:grpSpPr>
            <p:pic>
              <p:nvPicPr>
                <p:cNvPr id="175" name="Picture 257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2" y="1879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6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782" y="1904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2" name="Group 259"/>
              <p:cNvGrpSpPr>
                <a:grpSpLocks/>
              </p:cNvGrpSpPr>
              <p:nvPr/>
            </p:nvGrpSpPr>
            <p:grpSpPr bwMode="auto">
              <a:xfrm>
                <a:off x="1473" y="1756"/>
                <a:ext cx="203" cy="168"/>
                <a:chOff x="1473" y="1756"/>
                <a:chExt cx="203" cy="168"/>
              </a:xfrm>
            </p:grpSpPr>
            <p:pic>
              <p:nvPicPr>
                <p:cNvPr id="173" name="Picture 260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" y="1756"/>
                  <a:ext cx="203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4" name="Text Box 261"/>
                <p:cNvSpPr txBox="1">
                  <a:spLocks noChangeArrowheads="1"/>
                </p:cNvSpPr>
                <p:nvPr/>
              </p:nvSpPr>
              <p:spPr bwMode="auto">
                <a:xfrm>
                  <a:off x="1562" y="1777"/>
                  <a:ext cx="60" cy="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3" name="Line 262"/>
              <p:cNvSpPr>
                <a:spLocks noChangeShapeType="1"/>
              </p:cNvSpPr>
              <p:nvPr/>
            </p:nvSpPr>
            <p:spPr bwMode="auto">
              <a:xfrm flipV="1">
                <a:off x="1526" y="1830"/>
                <a:ext cx="35" cy="8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4" name="Group 263"/>
              <p:cNvGrpSpPr>
                <a:grpSpLocks/>
              </p:cNvGrpSpPr>
              <p:nvPr/>
            </p:nvGrpSpPr>
            <p:grpSpPr bwMode="auto">
              <a:xfrm>
                <a:off x="1496" y="2005"/>
                <a:ext cx="230" cy="202"/>
                <a:chOff x="1496" y="2005"/>
                <a:chExt cx="230" cy="202"/>
              </a:xfrm>
            </p:grpSpPr>
            <p:pic>
              <p:nvPicPr>
                <p:cNvPr id="171" name="Picture 264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2005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2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1592" y="2033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5" name="Line 266"/>
              <p:cNvSpPr>
                <a:spLocks noChangeShapeType="1"/>
              </p:cNvSpPr>
              <p:nvPr/>
            </p:nvSpPr>
            <p:spPr bwMode="auto">
              <a:xfrm>
                <a:off x="1560" y="2000"/>
                <a:ext cx="14" cy="7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6" name="Line 267"/>
              <p:cNvSpPr>
                <a:spLocks noChangeShapeType="1"/>
              </p:cNvSpPr>
              <p:nvPr/>
            </p:nvSpPr>
            <p:spPr bwMode="auto">
              <a:xfrm>
                <a:off x="1624" y="1831"/>
                <a:ext cx="15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7" name="Group 268"/>
              <p:cNvGrpSpPr>
                <a:grpSpLocks/>
              </p:cNvGrpSpPr>
              <p:nvPr/>
            </p:nvGrpSpPr>
            <p:grpSpPr bwMode="auto">
              <a:xfrm>
                <a:off x="1573" y="1875"/>
                <a:ext cx="203" cy="194"/>
                <a:chOff x="1573" y="1875"/>
                <a:chExt cx="203" cy="194"/>
              </a:xfrm>
            </p:grpSpPr>
            <p:pic>
              <p:nvPicPr>
                <p:cNvPr id="169" name="Picture 269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3" y="1875"/>
                  <a:ext cx="203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0" name="Text Box 270"/>
                <p:cNvSpPr txBox="1">
                  <a:spLocks noChangeArrowheads="1"/>
                </p:cNvSpPr>
                <p:nvPr/>
              </p:nvSpPr>
              <p:spPr bwMode="auto">
                <a:xfrm>
                  <a:off x="1662" y="1901"/>
                  <a:ext cx="63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8" name="Group 271"/>
              <p:cNvGrpSpPr>
                <a:grpSpLocks/>
              </p:cNvGrpSpPr>
              <p:nvPr/>
            </p:nvGrpSpPr>
            <p:grpSpPr bwMode="auto">
              <a:xfrm>
                <a:off x="1619" y="1752"/>
                <a:ext cx="195" cy="172"/>
                <a:chOff x="1619" y="1752"/>
                <a:chExt cx="195" cy="172"/>
              </a:xfrm>
            </p:grpSpPr>
            <p:pic>
              <p:nvPicPr>
                <p:cNvPr id="167" name="Picture 272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" y="1752"/>
                  <a:ext cx="195" cy="1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8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1706" y="1777"/>
                  <a:ext cx="55" cy="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9" name="Line 274"/>
              <p:cNvSpPr>
                <a:spLocks noChangeShapeType="1"/>
              </p:cNvSpPr>
              <p:nvPr/>
            </p:nvSpPr>
            <p:spPr bwMode="auto">
              <a:xfrm flipV="1">
                <a:off x="1695" y="1832"/>
                <a:ext cx="11" cy="5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0" name="Group 275"/>
              <p:cNvGrpSpPr>
                <a:grpSpLocks/>
              </p:cNvGrpSpPr>
              <p:nvPr/>
            </p:nvGrpSpPr>
            <p:grpSpPr bwMode="auto">
              <a:xfrm>
                <a:off x="1681" y="1994"/>
                <a:ext cx="222" cy="202"/>
                <a:chOff x="1681" y="1994"/>
                <a:chExt cx="222" cy="202"/>
              </a:xfrm>
            </p:grpSpPr>
            <p:pic>
              <p:nvPicPr>
                <p:cNvPr id="165" name="Picture 276"/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1" y="1994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1776" y="2022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1" name="Line 278"/>
              <p:cNvSpPr>
                <a:spLocks noChangeShapeType="1"/>
              </p:cNvSpPr>
              <p:nvPr/>
            </p:nvSpPr>
            <p:spPr bwMode="auto">
              <a:xfrm>
                <a:off x="1726" y="1972"/>
                <a:ext cx="33" cy="8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2" name="Group 279"/>
              <p:cNvGrpSpPr>
                <a:grpSpLocks/>
              </p:cNvGrpSpPr>
              <p:nvPr/>
            </p:nvGrpSpPr>
            <p:grpSpPr bwMode="auto">
              <a:xfrm>
                <a:off x="1827" y="1929"/>
                <a:ext cx="222" cy="202"/>
                <a:chOff x="1827" y="1929"/>
                <a:chExt cx="222" cy="202"/>
              </a:xfrm>
            </p:grpSpPr>
            <p:pic>
              <p:nvPicPr>
                <p:cNvPr id="163" name="Picture 280"/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7" y="1929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4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924" y="1955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3" name="Line 282"/>
              <p:cNvSpPr>
                <a:spLocks noChangeShapeType="1"/>
              </p:cNvSpPr>
              <p:nvPr/>
            </p:nvSpPr>
            <p:spPr bwMode="auto">
              <a:xfrm>
                <a:off x="1762" y="1833"/>
                <a:ext cx="197" cy="10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4" name="Line 283"/>
              <p:cNvSpPr>
                <a:spLocks noChangeShapeType="1"/>
              </p:cNvSpPr>
              <p:nvPr/>
            </p:nvSpPr>
            <p:spPr bwMode="auto">
              <a:xfrm flipV="1">
                <a:off x="1489" y="1705"/>
                <a:ext cx="75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5" name="Group 284"/>
              <p:cNvGrpSpPr>
                <a:grpSpLocks/>
              </p:cNvGrpSpPr>
              <p:nvPr/>
            </p:nvGrpSpPr>
            <p:grpSpPr bwMode="auto">
              <a:xfrm>
                <a:off x="1354" y="1714"/>
                <a:ext cx="187" cy="168"/>
                <a:chOff x="1354" y="1714"/>
                <a:chExt cx="187" cy="168"/>
              </a:xfrm>
            </p:grpSpPr>
            <p:pic>
              <p:nvPicPr>
                <p:cNvPr id="161" name="Picture 285"/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4" y="1714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2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1439" y="1738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46" name="Group 287"/>
              <p:cNvGrpSpPr>
                <a:grpSpLocks/>
              </p:cNvGrpSpPr>
              <p:nvPr/>
            </p:nvGrpSpPr>
            <p:grpSpPr bwMode="auto">
              <a:xfrm>
                <a:off x="1477" y="1629"/>
                <a:ext cx="187" cy="168"/>
                <a:chOff x="1477" y="1629"/>
                <a:chExt cx="187" cy="168"/>
              </a:xfrm>
            </p:grpSpPr>
            <p:pic>
              <p:nvPicPr>
                <p:cNvPr id="159" name="Picture 288"/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7" y="1629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0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64" y="1653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7" name="Line 290"/>
              <p:cNvSpPr>
                <a:spLocks noChangeShapeType="1"/>
              </p:cNvSpPr>
              <p:nvPr/>
            </p:nvSpPr>
            <p:spPr bwMode="auto">
              <a:xfrm flipH="1">
                <a:off x="1306" y="1764"/>
                <a:ext cx="123" cy="1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8" name="Group 291"/>
              <p:cNvGrpSpPr>
                <a:grpSpLocks/>
              </p:cNvGrpSpPr>
              <p:nvPr/>
            </p:nvGrpSpPr>
            <p:grpSpPr bwMode="auto">
              <a:xfrm>
                <a:off x="1850" y="1787"/>
                <a:ext cx="187" cy="168"/>
                <a:chOff x="1850" y="1787"/>
                <a:chExt cx="187" cy="168"/>
              </a:xfrm>
            </p:grpSpPr>
            <p:pic>
              <p:nvPicPr>
                <p:cNvPr id="157" name="Picture 292"/>
                <p:cNvPicPr>
                  <a:picLocks noChangeAspect="1" noChangeArrowheads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0" y="1787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8" name="Text Box 293"/>
                <p:cNvSpPr txBox="1">
                  <a:spLocks noChangeArrowheads="1"/>
                </p:cNvSpPr>
                <p:nvPr/>
              </p:nvSpPr>
              <p:spPr bwMode="auto">
                <a:xfrm>
                  <a:off x="1937" y="1811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9" name="Line 294"/>
              <p:cNvSpPr>
                <a:spLocks noChangeShapeType="1"/>
              </p:cNvSpPr>
              <p:nvPr/>
            </p:nvSpPr>
            <p:spPr bwMode="auto">
              <a:xfrm>
                <a:off x="1614" y="1705"/>
                <a:ext cx="346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0" name="Line 295"/>
              <p:cNvSpPr>
                <a:spLocks noChangeShapeType="1"/>
              </p:cNvSpPr>
              <p:nvPr/>
            </p:nvSpPr>
            <p:spPr bwMode="auto">
              <a:xfrm flipH="1" flipV="1">
                <a:off x="1589" y="1715"/>
                <a:ext cx="4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1" name="Line 296"/>
              <p:cNvSpPr>
                <a:spLocks noChangeShapeType="1"/>
              </p:cNvSpPr>
              <p:nvPr/>
            </p:nvSpPr>
            <p:spPr bwMode="auto">
              <a:xfrm flipV="1">
                <a:off x="1501" y="1803"/>
                <a:ext cx="4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2" name="Line 297"/>
              <p:cNvSpPr>
                <a:spLocks noChangeShapeType="1"/>
              </p:cNvSpPr>
              <p:nvPr/>
            </p:nvSpPr>
            <p:spPr bwMode="auto">
              <a:xfrm flipH="1">
                <a:off x="1421" y="1965"/>
                <a:ext cx="56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3" name="Line 298"/>
              <p:cNvSpPr>
                <a:spLocks noChangeShapeType="1"/>
              </p:cNvSpPr>
              <p:nvPr/>
            </p:nvSpPr>
            <p:spPr bwMode="auto">
              <a:xfrm flipH="1">
                <a:off x="1686" y="2060"/>
                <a:ext cx="74" cy="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4" name="Line 299"/>
              <p:cNvSpPr>
                <a:spLocks noChangeShapeType="1"/>
              </p:cNvSpPr>
              <p:nvPr/>
            </p:nvSpPr>
            <p:spPr bwMode="auto">
              <a:xfrm flipH="1" flipV="1">
                <a:off x="1139" y="1963"/>
                <a:ext cx="77" cy="3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5" name="Line 300"/>
              <p:cNvSpPr>
                <a:spLocks noChangeShapeType="1"/>
              </p:cNvSpPr>
              <p:nvPr/>
            </p:nvSpPr>
            <p:spPr bwMode="auto">
              <a:xfrm>
                <a:off x="1049" y="1904"/>
                <a:ext cx="53" cy="2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6" name="Line 301"/>
              <p:cNvSpPr>
                <a:spLocks noChangeShapeType="1"/>
              </p:cNvSpPr>
              <p:nvPr/>
            </p:nvSpPr>
            <p:spPr bwMode="auto">
              <a:xfrm flipV="1">
                <a:off x="1366" y="1763"/>
                <a:ext cx="62" cy="1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pic>
          <p:nvPicPr>
            <p:cNvPr id="31" name="Picture 30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" y="1666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2" name="Picture 303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" y="1666"/>
              <a:ext cx="672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" name="Text Box 304"/>
            <p:cNvSpPr txBox="1">
              <a:spLocks noChangeArrowheads="1"/>
            </p:cNvSpPr>
            <p:nvPr/>
          </p:nvSpPr>
          <p:spPr bwMode="auto">
            <a:xfrm>
              <a:off x="2951" y="1843"/>
              <a:ext cx="521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Sources</a:t>
              </a:r>
            </a:p>
          </p:txBody>
        </p:sp>
        <p:cxnSp>
          <p:nvCxnSpPr>
            <p:cNvPr id="34" name="AutoShape 305"/>
            <p:cNvCxnSpPr>
              <a:cxnSpLocks noChangeShapeType="1"/>
            </p:cNvCxnSpPr>
            <p:nvPr/>
          </p:nvCxnSpPr>
          <p:spPr bwMode="auto">
            <a:xfrm flipV="1">
              <a:off x="5242" y="2731"/>
              <a:ext cx="138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06"/>
            <p:cNvCxnSpPr>
              <a:cxnSpLocks noChangeShapeType="1"/>
            </p:cNvCxnSpPr>
            <p:nvPr/>
          </p:nvCxnSpPr>
          <p:spPr bwMode="auto">
            <a:xfrm flipH="1" flipV="1">
              <a:off x="4947" y="2731"/>
              <a:ext cx="293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36" name="Group 307"/>
            <p:cNvGrpSpPr>
              <a:grpSpLocks/>
            </p:cNvGrpSpPr>
            <p:nvPr/>
          </p:nvGrpSpPr>
          <p:grpSpPr bwMode="auto">
            <a:xfrm>
              <a:off x="5139" y="2098"/>
              <a:ext cx="480" cy="383"/>
              <a:chOff x="5139" y="2098"/>
              <a:chExt cx="480" cy="383"/>
            </a:xfrm>
          </p:grpSpPr>
          <p:pic>
            <p:nvPicPr>
              <p:cNvPr id="88" name="Picture 308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9" name="Text Box 309"/>
              <p:cNvSpPr txBox="1">
                <a:spLocks noChangeArrowheads="1"/>
              </p:cNvSpPr>
              <p:nvPr/>
            </p:nvSpPr>
            <p:spPr bwMode="auto">
              <a:xfrm>
                <a:off x="5177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7" name="Group 310"/>
            <p:cNvGrpSpPr>
              <a:grpSpLocks/>
            </p:cNvGrpSpPr>
            <p:nvPr/>
          </p:nvGrpSpPr>
          <p:grpSpPr bwMode="auto">
            <a:xfrm>
              <a:off x="5139" y="2348"/>
              <a:ext cx="480" cy="383"/>
              <a:chOff x="5139" y="2348"/>
              <a:chExt cx="480" cy="383"/>
            </a:xfrm>
          </p:grpSpPr>
          <p:pic>
            <p:nvPicPr>
              <p:cNvPr id="86" name="Picture 311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7" name="Text Box 312"/>
              <p:cNvSpPr txBox="1">
                <a:spLocks noChangeArrowheads="1"/>
              </p:cNvSpPr>
              <p:nvPr/>
            </p:nvSpPr>
            <p:spPr bwMode="auto">
              <a:xfrm>
                <a:off x="5177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8" name="Group 313"/>
            <p:cNvGrpSpPr>
              <a:grpSpLocks/>
            </p:cNvGrpSpPr>
            <p:nvPr/>
          </p:nvGrpSpPr>
          <p:grpSpPr bwMode="auto">
            <a:xfrm>
              <a:off x="4706" y="1858"/>
              <a:ext cx="480" cy="383"/>
              <a:chOff x="4706" y="1858"/>
              <a:chExt cx="480" cy="383"/>
            </a:xfrm>
          </p:grpSpPr>
          <p:pic>
            <p:nvPicPr>
              <p:cNvPr id="84" name="Picture 314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5" name="Text Box 315"/>
              <p:cNvSpPr txBox="1">
                <a:spLocks noChangeArrowheads="1"/>
              </p:cNvSpPr>
              <p:nvPr/>
            </p:nvSpPr>
            <p:spPr bwMode="auto">
              <a:xfrm>
                <a:off x="4744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9" name="Group 316"/>
            <p:cNvGrpSpPr>
              <a:grpSpLocks/>
            </p:cNvGrpSpPr>
            <p:nvPr/>
          </p:nvGrpSpPr>
          <p:grpSpPr bwMode="auto">
            <a:xfrm>
              <a:off x="4706" y="2098"/>
              <a:ext cx="480" cy="383"/>
              <a:chOff x="4706" y="2098"/>
              <a:chExt cx="480" cy="383"/>
            </a:xfrm>
          </p:grpSpPr>
          <p:pic>
            <p:nvPicPr>
              <p:cNvPr id="82" name="Picture 317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 Box 318"/>
              <p:cNvSpPr txBox="1">
                <a:spLocks noChangeArrowheads="1"/>
              </p:cNvSpPr>
              <p:nvPr/>
            </p:nvSpPr>
            <p:spPr bwMode="auto">
              <a:xfrm>
                <a:off x="4744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40" name="Group 319"/>
            <p:cNvGrpSpPr>
              <a:grpSpLocks/>
            </p:cNvGrpSpPr>
            <p:nvPr/>
          </p:nvGrpSpPr>
          <p:grpSpPr bwMode="auto">
            <a:xfrm>
              <a:off x="4706" y="2348"/>
              <a:ext cx="480" cy="383"/>
              <a:chOff x="4706" y="2348"/>
              <a:chExt cx="480" cy="383"/>
            </a:xfrm>
          </p:grpSpPr>
          <p:pic>
            <p:nvPicPr>
              <p:cNvPr id="80" name="Picture 320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1" name="Text Box 321"/>
              <p:cNvSpPr txBox="1">
                <a:spLocks noChangeArrowheads="1"/>
              </p:cNvSpPr>
              <p:nvPr/>
            </p:nvSpPr>
            <p:spPr bwMode="auto">
              <a:xfrm>
                <a:off x="4744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pic>
          <p:nvPicPr>
            <p:cNvPr id="41" name="Picture 3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2" name="Text Box 323"/>
            <p:cNvSpPr txBox="1">
              <a:spLocks noChangeArrowheads="1"/>
            </p:cNvSpPr>
            <p:nvPr/>
          </p:nvSpPr>
          <p:spPr bwMode="auto">
            <a:xfrm>
              <a:off x="773" y="2380"/>
              <a:ext cx="469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Primary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Search</a:t>
              </a:r>
            </a:p>
          </p:txBody>
        </p:sp>
        <p:pic>
          <p:nvPicPr>
            <p:cNvPr id="43" name="Picture 3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" name="Text Box 325"/>
            <p:cNvSpPr txBox="1">
              <a:spLocks noChangeArrowheads="1"/>
            </p:cNvSpPr>
            <p:nvPr/>
          </p:nvSpPr>
          <p:spPr bwMode="auto">
            <a:xfrm>
              <a:off x="1321" y="2391"/>
              <a:ext cx="660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Candidate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Answer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Generation</a:t>
              </a:r>
            </a:p>
          </p:txBody>
        </p:sp>
        <p:pic>
          <p:nvPicPr>
            <p:cNvPr id="45" name="Picture 326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037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6" name="Picture 327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" y="3037"/>
              <a:ext cx="143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7" name="Picture 328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" y="3037"/>
              <a:ext cx="109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48" name="AutoShape 329"/>
            <p:cNvCxnSpPr>
              <a:cxnSpLocks noChangeShapeType="1"/>
            </p:cNvCxnSpPr>
            <p:nvPr/>
          </p:nvCxnSpPr>
          <p:spPr bwMode="auto">
            <a:xfrm flipH="1" flipV="1">
              <a:off x="2672" y="2626"/>
              <a:ext cx="576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330"/>
            <p:cNvCxnSpPr>
              <a:cxnSpLocks noChangeShapeType="1"/>
            </p:cNvCxnSpPr>
            <p:nvPr/>
          </p:nvCxnSpPr>
          <p:spPr bwMode="auto">
            <a:xfrm flipV="1">
              <a:off x="3249" y="2626"/>
              <a:ext cx="673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50" name="Picture 3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" y="2122"/>
              <a:ext cx="761" cy="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51" name="Group 332"/>
            <p:cNvGrpSpPr>
              <a:grpSpLocks/>
            </p:cNvGrpSpPr>
            <p:nvPr/>
          </p:nvGrpSpPr>
          <p:grpSpPr bwMode="auto">
            <a:xfrm>
              <a:off x="846" y="1905"/>
              <a:ext cx="673" cy="464"/>
              <a:chOff x="846" y="1905"/>
              <a:chExt cx="673" cy="464"/>
            </a:xfrm>
          </p:grpSpPr>
          <p:pic>
            <p:nvPicPr>
              <p:cNvPr id="78" name="Picture 333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" y="1905"/>
                <a:ext cx="673" cy="4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Text Box 334"/>
              <p:cNvSpPr txBox="1">
                <a:spLocks noChangeArrowheads="1"/>
              </p:cNvSpPr>
              <p:nvPr/>
            </p:nvSpPr>
            <p:spPr bwMode="auto">
              <a:xfrm>
                <a:off x="892" y="2060"/>
                <a:ext cx="583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900">
                    <a:solidFill>
                      <a:srgbClr val="FFFFFF"/>
                    </a:solidFill>
                    <a:ea typeface="MS PGothic" charset="0"/>
                    <a:cs typeface="MS PGothic" charset="0"/>
                  </a:rPr>
                  <a:t>Answer Sources</a:t>
                </a:r>
              </a:p>
            </p:txBody>
          </p:sp>
        </p:grpSp>
        <p:pic>
          <p:nvPicPr>
            <p:cNvPr id="52" name="Picture 335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" y="3037"/>
              <a:ext cx="804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3" name="Picture 3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2121"/>
              <a:ext cx="762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4" name="Text Box 337"/>
            <p:cNvSpPr txBox="1">
              <a:spLocks noChangeArrowheads="1"/>
            </p:cNvSpPr>
            <p:nvPr/>
          </p:nvSpPr>
          <p:spPr bwMode="auto">
            <a:xfrm>
              <a:off x="2622" y="2159"/>
              <a:ext cx="533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Retrieval</a:t>
              </a:r>
            </a:p>
          </p:txBody>
        </p:sp>
        <p:sp>
          <p:nvSpPr>
            <p:cNvPr id="55" name="Text Box 338"/>
            <p:cNvSpPr txBox="1">
              <a:spLocks noChangeArrowheads="1"/>
            </p:cNvSpPr>
            <p:nvPr/>
          </p:nvSpPr>
          <p:spPr bwMode="auto">
            <a:xfrm>
              <a:off x="3354" y="2158"/>
              <a:ext cx="533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Scoring</a:t>
              </a:r>
            </a:p>
          </p:txBody>
        </p:sp>
        <p:cxnSp>
          <p:nvCxnSpPr>
            <p:cNvPr id="56" name="AutoShape 339"/>
            <p:cNvCxnSpPr>
              <a:cxnSpLocks noChangeShapeType="1"/>
              <a:stCxn id="54" idx="3"/>
              <a:endCxn id="55" idx="1"/>
            </p:cNvCxnSpPr>
            <p:nvPr/>
          </p:nvCxnSpPr>
          <p:spPr bwMode="auto">
            <a:xfrm>
              <a:off x="3156" y="2357"/>
              <a:ext cx="198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340"/>
            <p:cNvCxnSpPr>
              <a:cxnSpLocks noChangeShapeType="1"/>
            </p:cNvCxnSpPr>
            <p:nvPr/>
          </p:nvCxnSpPr>
          <p:spPr bwMode="auto">
            <a:xfrm flipV="1">
              <a:off x="747" y="3280"/>
              <a:ext cx="111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8" name="Text Box 341"/>
            <p:cNvSpPr txBox="1">
              <a:spLocks noChangeArrowheads="1"/>
            </p:cNvSpPr>
            <p:nvPr/>
          </p:nvSpPr>
          <p:spPr bwMode="auto">
            <a:xfrm>
              <a:off x="4584" y="1389"/>
              <a:ext cx="1106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Learned Models</a:t>
              </a:r>
            </a:p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help combine and weigh the Evidence</a:t>
              </a:r>
            </a:p>
          </p:txBody>
        </p:sp>
        <p:cxnSp>
          <p:nvCxnSpPr>
            <p:cNvPr id="59" name="AutoShape 342"/>
            <p:cNvCxnSpPr>
              <a:cxnSpLocks noChangeShapeType="1"/>
            </p:cNvCxnSpPr>
            <p:nvPr/>
          </p:nvCxnSpPr>
          <p:spPr bwMode="auto">
            <a:xfrm>
              <a:off x="983" y="3494"/>
              <a:ext cx="387" cy="32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343"/>
            <p:cNvCxnSpPr>
              <a:cxnSpLocks noChangeShapeType="1"/>
            </p:cNvCxnSpPr>
            <p:nvPr/>
          </p:nvCxnSpPr>
          <p:spPr bwMode="auto">
            <a:xfrm flipV="1">
              <a:off x="4129" y="3478"/>
              <a:ext cx="161" cy="41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1" name="Picture 344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" y="3579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2" name="Picture 345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" y="3579"/>
              <a:ext cx="106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63" name="AutoShape 346"/>
            <p:cNvCxnSpPr>
              <a:cxnSpLocks noChangeShapeType="1"/>
            </p:cNvCxnSpPr>
            <p:nvPr/>
          </p:nvCxnSpPr>
          <p:spPr bwMode="auto">
            <a:xfrm>
              <a:off x="2123" y="381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4" name="Picture 347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" y="3675"/>
              <a:ext cx="804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5" name="Picture 34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" y="3675"/>
              <a:ext cx="1097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6" name="Text Box 349"/>
            <p:cNvSpPr txBox="1">
              <a:spLocks noChangeArrowheads="1"/>
            </p:cNvSpPr>
            <p:nvPr/>
          </p:nvSpPr>
          <p:spPr bwMode="auto">
            <a:xfrm>
              <a:off x="2205" y="3696"/>
              <a:ext cx="1084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Hypothesis and 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Evidence Scoring</a:t>
              </a:r>
            </a:p>
          </p:txBody>
        </p:sp>
        <p:cxnSp>
          <p:nvCxnSpPr>
            <p:cNvPr id="67" name="AutoShape 350"/>
            <p:cNvCxnSpPr>
              <a:cxnSpLocks noChangeShapeType="1"/>
            </p:cNvCxnSpPr>
            <p:nvPr/>
          </p:nvCxnSpPr>
          <p:spPr bwMode="auto">
            <a:xfrm>
              <a:off x="2155" y="3912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351"/>
            <p:cNvCxnSpPr>
              <a:cxnSpLocks noChangeShapeType="1"/>
            </p:cNvCxnSpPr>
            <p:nvPr/>
          </p:nvCxnSpPr>
          <p:spPr bwMode="auto">
            <a:xfrm>
              <a:off x="981" y="3484"/>
              <a:ext cx="451" cy="428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352"/>
            <p:cNvCxnSpPr>
              <a:cxnSpLocks noChangeShapeType="1"/>
            </p:cNvCxnSpPr>
            <p:nvPr/>
          </p:nvCxnSpPr>
          <p:spPr bwMode="auto">
            <a:xfrm flipV="1">
              <a:off x="4035" y="3089"/>
              <a:ext cx="528" cy="395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0" name="Rectangle 353"/>
            <p:cNvSpPr>
              <a:spLocks noChangeArrowheads="1"/>
            </p:cNvSpPr>
            <p:nvPr/>
          </p:nvSpPr>
          <p:spPr bwMode="auto">
            <a:xfrm flipV="1">
              <a:off x="4322" y="3405"/>
              <a:ext cx="143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 sz="1350"/>
            </a:p>
          </p:txBody>
        </p:sp>
        <p:pic>
          <p:nvPicPr>
            <p:cNvPr id="71" name="Picture 354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45"/>
              <a:ext cx="907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2" name="Picture 3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" y="3648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Text Box 356"/>
            <p:cNvSpPr txBox="1">
              <a:spLocks noChangeArrowheads="1"/>
            </p:cNvSpPr>
            <p:nvPr/>
          </p:nvSpPr>
          <p:spPr bwMode="auto">
            <a:xfrm>
              <a:off x="3456" y="3696"/>
              <a:ext cx="576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Merging &amp;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Ranking</a:t>
              </a:r>
            </a:p>
          </p:txBody>
        </p:sp>
        <p:cxnSp>
          <p:nvCxnSpPr>
            <p:cNvPr id="74" name="AutoShape 357"/>
            <p:cNvCxnSpPr>
              <a:cxnSpLocks noChangeShapeType="1"/>
            </p:cNvCxnSpPr>
            <p:nvPr/>
          </p:nvCxnSpPr>
          <p:spPr bwMode="auto">
            <a:xfrm>
              <a:off x="3274" y="393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5" name="AutoShape 358"/>
            <p:cNvCxnSpPr>
              <a:cxnSpLocks noChangeShapeType="1"/>
            </p:cNvCxnSpPr>
            <p:nvPr/>
          </p:nvCxnSpPr>
          <p:spPr bwMode="auto">
            <a:xfrm>
              <a:off x="3287" y="3855"/>
              <a:ext cx="97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76" name="Picture 35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3039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" name="Text Box 360"/>
            <p:cNvSpPr txBox="1">
              <a:spLocks noChangeArrowheads="1"/>
            </p:cNvSpPr>
            <p:nvPr/>
          </p:nvSpPr>
          <p:spPr bwMode="auto">
            <a:xfrm>
              <a:off x="3985" y="3072"/>
              <a:ext cx="610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Synthesis</a:t>
              </a:r>
            </a:p>
          </p:txBody>
        </p:sp>
      </p:grpSp>
      <p:sp>
        <p:nvSpPr>
          <p:cNvPr id="3" name="6-Point Star 2"/>
          <p:cNvSpPr/>
          <p:nvPr/>
        </p:nvSpPr>
        <p:spPr>
          <a:xfrm>
            <a:off x="1010841" y="3945136"/>
            <a:ext cx="265510" cy="332184"/>
          </a:xfrm>
          <a:prstGeom prst="star6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16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Parallel Decomposable Questions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This </a:t>
            </a:r>
            <a:r>
              <a:rPr lang="en-US" dirty="0"/>
              <a:t>company with origins dating back to </a:t>
            </a:r>
            <a:r>
              <a:rPr lang="en-US" dirty="0" smtClean="0"/>
              <a:t>1876 became </a:t>
            </a:r>
            <a:r>
              <a:rPr lang="en-US" dirty="0"/>
              <a:t>the </a:t>
            </a:r>
            <a:r>
              <a:rPr lang="en-US" dirty="0" smtClean="0"/>
              <a:t>first </a:t>
            </a:r>
            <a:r>
              <a:rPr lang="en-US" dirty="0"/>
              <a:t>U.S. company </a:t>
            </a:r>
          </a:p>
          <a:p>
            <a:pPr marL="0" indent="0">
              <a:buNone/>
            </a:pPr>
            <a:r>
              <a:rPr lang="en-US" dirty="0" smtClean="0"/>
              <a:t>	to have 1 million stockholders </a:t>
            </a:r>
            <a:r>
              <a:rPr lang="en-US" dirty="0"/>
              <a:t>in 1951.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Q1 This company with origins dating back to 1876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Q2	The first U.S. company to have 1 million stockholders in 1951</a:t>
            </a:r>
          </a:p>
          <a:p>
            <a:endParaRPr lang="en-US" dirty="0"/>
          </a:p>
          <a:p>
            <a:r>
              <a:rPr lang="en-US" dirty="0" smtClean="0"/>
              <a:t>Nested Decomposable Questions (Inner/Outer evaluation)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A </a:t>
            </a:r>
            <a:r>
              <a:rPr lang="en-US" dirty="0"/>
              <a:t>controversial 1979 war </a:t>
            </a:r>
            <a:r>
              <a:rPr lang="en-US" dirty="0" smtClean="0"/>
              <a:t>film was </a:t>
            </a:r>
            <a:r>
              <a:rPr lang="en-US" dirty="0"/>
              <a:t>based on a 1902 work by this author</a:t>
            </a:r>
          </a:p>
          <a:p>
            <a:pPr marL="342900" lvl="1" indent="0">
              <a:buNone/>
            </a:pPr>
            <a:endParaRPr lang="en-US" dirty="0" smtClean="0"/>
          </a:p>
          <a:p>
            <a:pPr marL="342900" lvl="1" indent="0">
              <a:buNone/>
            </a:pPr>
            <a:r>
              <a:rPr lang="en-US" dirty="0" smtClean="0"/>
              <a:t>(Q1 (Q2 A controversial 1979 war film) was based on a 1902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Watson’s Architecture: An Empirical Researcher’s Nightmare!</a:t>
            </a:r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-47626" y="1232892"/>
            <a:ext cx="6908007" cy="3621881"/>
            <a:chOff x="-31" y="1259"/>
            <a:chExt cx="5802" cy="304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" y="3600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028" y="4009"/>
              <a:ext cx="35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. . .</a:t>
              </a: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" y="1378"/>
              <a:ext cx="1057" cy="1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9" name="AutoShape 6"/>
            <p:cNvCxnSpPr>
              <a:cxnSpLocks noChangeShapeType="1"/>
            </p:cNvCxnSpPr>
            <p:nvPr/>
          </p:nvCxnSpPr>
          <p:spPr bwMode="auto">
            <a:xfrm>
              <a:off x="577" y="3264"/>
              <a:ext cx="92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7"/>
            <p:cNvCxnSpPr>
              <a:cxnSpLocks noChangeShapeType="1"/>
            </p:cNvCxnSpPr>
            <p:nvPr/>
          </p:nvCxnSpPr>
          <p:spPr bwMode="auto">
            <a:xfrm flipH="1">
              <a:off x="345" y="2365"/>
              <a:ext cx="1" cy="717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</p:cNvCxnSpPr>
            <p:nvPr/>
          </p:nvCxnSpPr>
          <p:spPr bwMode="auto">
            <a:xfrm>
              <a:off x="3923" y="3274"/>
              <a:ext cx="67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9"/>
            <p:cNvCxnSpPr>
              <a:cxnSpLocks noChangeShapeType="1"/>
            </p:cNvCxnSpPr>
            <p:nvPr/>
          </p:nvCxnSpPr>
          <p:spPr bwMode="auto">
            <a:xfrm>
              <a:off x="2492" y="3274"/>
              <a:ext cx="83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/>
            <p:cNvCxnSpPr>
              <a:cxnSpLocks noChangeShapeType="1"/>
            </p:cNvCxnSpPr>
            <p:nvPr/>
          </p:nvCxnSpPr>
          <p:spPr bwMode="auto">
            <a:xfrm>
              <a:off x="4974" y="3491"/>
              <a:ext cx="249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1"/>
            <p:cNvCxnSpPr>
              <a:cxnSpLocks noChangeShapeType="1"/>
            </p:cNvCxnSpPr>
            <p:nvPr/>
          </p:nvCxnSpPr>
          <p:spPr bwMode="auto">
            <a:xfrm flipV="1">
              <a:off x="1682" y="3273"/>
              <a:ext cx="87" cy="5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494" y="2064"/>
              <a:ext cx="1538" cy="615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2638" y="1259"/>
              <a:ext cx="1653" cy="745"/>
              <a:chOff x="2638" y="1259"/>
              <a:chExt cx="1653" cy="745"/>
            </a:xfrm>
          </p:grpSpPr>
          <p:pic>
            <p:nvPicPr>
              <p:cNvPr id="227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" y="135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8" name="Group 15"/>
              <p:cNvGrpSpPr>
                <a:grpSpLocks/>
              </p:cNvGrpSpPr>
              <p:nvPr/>
            </p:nvGrpSpPr>
            <p:grpSpPr bwMode="auto">
              <a:xfrm>
                <a:off x="3302" y="1460"/>
                <a:ext cx="988" cy="530"/>
                <a:chOff x="3302" y="1460"/>
                <a:chExt cx="988" cy="530"/>
              </a:xfrm>
            </p:grpSpPr>
            <p:sp>
              <p:nvSpPr>
                <p:cNvPr id="23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766" y="1632"/>
                  <a:ext cx="196" cy="6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4" name="Group 17"/>
                <p:cNvGrpSpPr>
                  <a:grpSpLocks/>
                </p:cNvGrpSpPr>
                <p:nvPr/>
              </p:nvGrpSpPr>
              <p:grpSpPr bwMode="auto">
                <a:xfrm>
                  <a:off x="3302" y="1657"/>
                  <a:ext cx="152" cy="106"/>
                  <a:chOff x="3302" y="1657"/>
                  <a:chExt cx="152" cy="106"/>
                </a:xfrm>
              </p:grpSpPr>
              <p:pic>
                <p:nvPicPr>
                  <p:cNvPr id="362" name="Picture 18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2" y="1657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2" y="1672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5" name="Group 20"/>
                <p:cNvGrpSpPr>
                  <a:grpSpLocks/>
                </p:cNvGrpSpPr>
                <p:nvPr/>
              </p:nvGrpSpPr>
              <p:grpSpPr bwMode="auto">
                <a:xfrm>
                  <a:off x="3333" y="1719"/>
                  <a:ext cx="180" cy="119"/>
                  <a:chOff x="3333" y="1719"/>
                  <a:chExt cx="180" cy="119"/>
                </a:xfrm>
              </p:grpSpPr>
              <p:pic>
                <p:nvPicPr>
                  <p:cNvPr id="360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33" y="1719"/>
                    <a:ext cx="180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1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" y="1734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6" name="Group 23"/>
                <p:cNvGrpSpPr>
                  <a:grpSpLocks/>
                </p:cNvGrpSpPr>
                <p:nvPr/>
              </p:nvGrpSpPr>
              <p:grpSpPr bwMode="auto">
                <a:xfrm>
                  <a:off x="3600" y="1693"/>
                  <a:ext cx="169" cy="119"/>
                  <a:chOff x="3600" y="1693"/>
                  <a:chExt cx="169" cy="119"/>
                </a:xfrm>
              </p:grpSpPr>
              <p:pic>
                <p:nvPicPr>
                  <p:cNvPr id="358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00" y="1693"/>
                    <a:ext cx="169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9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7" y="1710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7" name="Group 26"/>
                <p:cNvGrpSpPr>
                  <a:grpSpLocks/>
                </p:cNvGrpSpPr>
                <p:nvPr/>
              </p:nvGrpSpPr>
              <p:grpSpPr bwMode="auto">
                <a:xfrm>
                  <a:off x="3427" y="1622"/>
                  <a:ext cx="165" cy="112"/>
                  <a:chOff x="3427" y="1622"/>
                  <a:chExt cx="165" cy="112"/>
                </a:xfrm>
              </p:grpSpPr>
              <p:pic>
                <p:nvPicPr>
                  <p:cNvPr id="356" name="Picture 27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" y="1622"/>
                    <a:ext cx="165" cy="1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7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2" y="1636"/>
                    <a:ext cx="40" cy="2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3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437" y="1665"/>
                  <a:ext cx="64" cy="6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9" name="Group 30"/>
                <p:cNvGrpSpPr>
                  <a:grpSpLocks/>
                </p:cNvGrpSpPr>
                <p:nvPr/>
              </p:nvGrpSpPr>
              <p:grpSpPr bwMode="auto">
                <a:xfrm>
                  <a:off x="3417" y="1809"/>
                  <a:ext cx="180" cy="125"/>
                  <a:chOff x="3417" y="1809"/>
                  <a:chExt cx="180" cy="125"/>
                </a:xfrm>
              </p:grpSpPr>
              <p:pic>
                <p:nvPicPr>
                  <p:cNvPr id="354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17" y="1809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5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5" y="1826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0" name="Line 33"/>
                <p:cNvSpPr>
                  <a:spLocks noChangeShapeType="1"/>
                </p:cNvSpPr>
                <p:nvPr/>
              </p:nvSpPr>
              <p:spPr bwMode="auto">
                <a:xfrm>
                  <a:off x="3463" y="1770"/>
                  <a:ext cx="20" cy="7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1" name="Line 34"/>
                <p:cNvSpPr>
                  <a:spLocks noChangeShapeType="1"/>
                </p:cNvSpPr>
                <p:nvPr/>
              </p:nvSpPr>
              <p:spPr bwMode="auto">
                <a:xfrm>
                  <a:off x="3543" y="1666"/>
                  <a:ext cx="133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2" name="Group 35"/>
                <p:cNvGrpSpPr>
                  <a:grpSpLocks/>
                </p:cNvGrpSpPr>
                <p:nvPr/>
              </p:nvGrpSpPr>
              <p:grpSpPr bwMode="auto">
                <a:xfrm>
                  <a:off x="3476" y="1722"/>
                  <a:ext cx="172" cy="115"/>
                  <a:chOff x="3476" y="1722"/>
                  <a:chExt cx="172" cy="115"/>
                </a:xfrm>
              </p:grpSpPr>
              <p:pic>
                <p:nvPicPr>
                  <p:cNvPr id="352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76" y="1722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3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52" y="173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3" name="Group 38"/>
                <p:cNvGrpSpPr>
                  <a:grpSpLocks/>
                </p:cNvGrpSpPr>
                <p:nvPr/>
              </p:nvGrpSpPr>
              <p:grpSpPr bwMode="auto">
                <a:xfrm>
                  <a:off x="3746" y="1670"/>
                  <a:ext cx="172" cy="115"/>
                  <a:chOff x="3746" y="1670"/>
                  <a:chExt cx="172" cy="115"/>
                </a:xfrm>
              </p:grpSpPr>
              <p:pic>
                <p:nvPicPr>
                  <p:cNvPr id="35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46" y="1670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1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2" y="168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4" name="Group 41"/>
                <p:cNvGrpSpPr>
                  <a:grpSpLocks/>
                </p:cNvGrpSpPr>
                <p:nvPr/>
              </p:nvGrpSpPr>
              <p:grpSpPr bwMode="auto">
                <a:xfrm>
                  <a:off x="3552" y="1567"/>
                  <a:ext cx="162" cy="106"/>
                  <a:chOff x="3552" y="1567"/>
                  <a:chExt cx="162" cy="106"/>
                </a:xfrm>
              </p:grpSpPr>
              <p:pic>
                <p:nvPicPr>
                  <p:cNvPr id="348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567"/>
                    <a:ext cx="16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9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4" y="1581"/>
                    <a:ext cx="40" cy="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575" y="1605"/>
                  <a:ext cx="48" cy="1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6" name="Group 45"/>
                <p:cNvGrpSpPr>
                  <a:grpSpLocks/>
                </p:cNvGrpSpPr>
                <p:nvPr/>
              </p:nvGrpSpPr>
              <p:grpSpPr bwMode="auto">
                <a:xfrm>
                  <a:off x="3573" y="1777"/>
                  <a:ext cx="180" cy="125"/>
                  <a:chOff x="3573" y="1777"/>
                  <a:chExt cx="180" cy="125"/>
                </a:xfrm>
              </p:grpSpPr>
              <p:pic>
                <p:nvPicPr>
                  <p:cNvPr id="346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73" y="1777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7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50" y="1795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7" name="Line 48"/>
                <p:cNvSpPr>
                  <a:spLocks noChangeShapeType="1"/>
                </p:cNvSpPr>
                <p:nvPr/>
              </p:nvSpPr>
              <p:spPr bwMode="auto">
                <a:xfrm>
                  <a:off x="3598" y="1770"/>
                  <a:ext cx="40" cy="4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8" name="Line 49"/>
                <p:cNvSpPr>
                  <a:spLocks noChangeShapeType="1"/>
                </p:cNvSpPr>
                <p:nvPr/>
              </p:nvSpPr>
              <p:spPr bwMode="auto">
                <a:xfrm>
                  <a:off x="3665" y="1606"/>
                  <a:ext cx="156" cy="8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9" name="Group 50"/>
                <p:cNvGrpSpPr>
                  <a:grpSpLocks/>
                </p:cNvGrpSpPr>
                <p:nvPr/>
              </p:nvGrpSpPr>
              <p:grpSpPr bwMode="auto">
                <a:xfrm>
                  <a:off x="3639" y="1667"/>
                  <a:ext cx="165" cy="119"/>
                  <a:chOff x="3639" y="1667"/>
                  <a:chExt cx="165" cy="119"/>
                </a:xfrm>
              </p:grpSpPr>
              <p:pic>
                <p:nvPicPr>
                  <p:cNvPr id="344" name="Picture 51"/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9" y="1667"/>
                    <a:ext cx="165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5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15" y="1684"/>
                    <a:ext cx="42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0" name="Group 53"/>
                <p:cNvGrpSpPr>
                  <a:grpSpLocks/>
                </p:cNvGrpSpPr>
                <p:nvPr/>
              </p:nvGrpSpPr>
              <p:grpSpPr bwMode="auto">
                <a:xfrm>
                  <a:off x="3681" y="1563"/>
                  <a:ext cx="159" cy="109"/>
                  <a:chOff x="3681" y="1563"/>
                  <a:chExt cx="159" cy="109"/>
                </a:xfrm>
              </p:grpSpPr>
              <p:pic>
                <p:nvPicPr>
                  <p:cNvPr id="342" name="Picture 54"/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1" y="1563"/>
                    <a:ext cx="159" cy="10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5" y="1580"/>
                    <a:ext cx="36" cy="2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736" y="1606"/>
                  <a:ext cx="18" cy="7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2" name="Group 57"/>
                <p:cNvGrpSpPr>
                  <a:grpSpLocks/>
                </p:cNvGrpSpPr>
                <p:nvPr/>
              </p:nvGrpSpPr>
              <p:grpSpPr bwMode="auto">
                <a:xfrm>
                  <a:off x="3739" y="1767"/>
                  <a:ext cx="172" cy="125"/>
                  <a:chOff x="3739" y="1767"/>
                  <a:chExt cx="172" cy="125"/>
                </a:xfrm>
              </p:grpSpPr>
              <p:pic>
                <p:nvPicPr>
                  <p:cNvPr id="340" name="Picture 58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39" y="1767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1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6" y="1786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3" name="Line 60"/>
                <p:cNvSpPr>
                  <a:spLocks noChangeShapeType="1"/>
                </p:cNvSpPr>
                <p:nvPr/>
              </p:nvSpPr>
              <p:spPr bwMode="auto">
                <a:xfrm>
                  <a:off x="3758" y="1717"/>
                  <a:ext cx="48" cy="8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4" name="Group 61"/>
                <p:cNvGrpSpPr>
                  <a:grpSpLocks/>
                </p:cNvGrpSpPr>
                <p:nvPr/>
              </p:nvGrpSpPr>
              <p:grpSpPr bwMode="auto">
                <a:xfrm>
                  <a:off x="3875" y="1712"/>
                  <a:ext cx="172" cy="125"/>
                  <a:chOff x="3875" y="1712"/>
                  <a:chExt cx="172" cy="125"/>
                </a:xfrm>
              </p:grpSpPr>
              <p:pic>
                <p:nvPicPr>
                  <p:cNvPr id="338" name="Picture 62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5" y="1712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9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0" y="1729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5" name="Line 64"/>
                <p:cNvSpPr>
                  <a:spLocks noChangeShapeType="1"/>
                </p:cNvSpPr>
                <p:nvPr/>
              </p:nvSpPr>
              <p:spPr bwMode="auto">
                <a:xfrm>
                  <a:off x="3792" y="1607"/>
                  <a:ext cx="181" cy="11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547" y="1500"/>
                  <a:ext cx="79" cy="47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7" name="Group 66"/>
                <p:cNvGrpSpPr>
                  <a:grpSpLocks/>
                </p:cNvGrpSpPr>
                <p:nvPr/>
              </p:nvGrpSpPr>
              <p:grpSpPr bwMode="auto">
                <a:xfrm>
                  <a:off x="3444" y="1531"/>
                  <a:ext cx="152" cy="106"/>
                  <a:chOff x="3444" y="1531"/>
                  <a:chExt cx="152" cy="106"/>
                </a:xfrm>
              </p:grpSpPr>
              <p:pic>
                <p:nvPicPr>
                  <p:cNvPr id="336" name="Picture 67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44" y="1531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7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4" y="1547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8" name="Group 69"/>
                <p:cNvGrpSpPr>
                  <a:grpSpLocks/>
                </p:cNvGrpSpPr>
                <p:nvPr/>
              </p:nvGrpSpPr>
              <p:grpSpPr bwMode="auto">
                <a:xfrm>
                  <a:off x="3559" y="1460"/>
                  <a:ext cx="148" cy="102"/>
                  <a:chOff x="3559" y="1460"/>
                  <a:chExt cx="148" cy="102"/>
                </a:xfrm>
              </p:grpSpPr>
              <p:pic>
                <p:nvPicPr>
                  <p:cNvPr id="334" name="Picture 70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9" y="1460"/>
                    <a:ext cx="148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5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7" y="1476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9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387" y="1560"/>
                  <a:ext cx="120" cy="10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0" name="Group 73"/>
                <p:cNvGrpSpPr>
                  <a:grpSpLocks/>
                </p:cNvGrpSpPr>
                <p:nvPr/>
              </p:nvGrpSpPr>
              <p:grpSpPr bwMode="auto">
                <a:xfrm>
                  <a:off x="3892" y="1593"/>
                  <a:ext cx="152" cy="102"/>
                  <a:chOff x="3892" y="1593"/>
                  <a:chExt cx="152" cy="102"/>
                </a:xfrm>
              </p:grpSpPr>
              <p:pic>
                <p:nvPicPr>
                  <p:cNvPr id="332" name="Picture 74"/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92" y="1593"/>
                    <a:ext cx="15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3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63" y="1609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1" name="Line 76"/>
                <p:cNvSpPr>
                  <a:spLocks noChangeShapeType="1"/>
                </p:cNvSpPr>
                <p:nvPr/>
              </p:nvSpPr>
              <p:spPr bwMode="auto">
                <a:xfrm>
                  <a:off x="3660" y="1501"/>
                  <a:ext cx="318" cy="10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2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3642" y="1505"/>
                  <a:ext cx="2" cy="7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3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3552" y="1592"/>
                  <a:ext cx="6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4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4012" y="1665"/>
                  <a:ext cx="177" cy="6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5" name="Group 80"/>
                <p:cNvGrpSpPr>
                  <a:grpSpLocks/>
                </p:cNvGrpSpPr>
                <p:nvPr/>
              </p:nvGrpSpPr>
              <p:grpSpPr bwMode="auto">
                <a:xfrm>
                  <a:off x="3521" y="1667"/>
                  <a:ext cx="169" cy="135"/>
                  <a:chOff x="3521" y="1667"/>
                  <a:chExt cx="169" cy="135"/>
                </a:xfrm>
              </p:grpSpPr>
              <p:pic>
                <p:nvPicPr>
                  <p:cNvPr id="330" name="Picture 81"/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21" y="1667"/>
                    <a:ext cx="169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1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98" y="1685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6" name="Group 83"/>
                <p:cNvGrpSpPr>
                  <a:grpSpLocks/>
                </p:cNvGrpSpPr>
                <p:nvPr/>
              </p:nvGrpSpPr>
              <p:grpSpPr bwMode="auto">
                <a:xfrm>
                  <a:off x="3552" y="1728"/>
                  <a:ext cx="207" cy="167"/>
                  <a:chOff x="3552" y="1728"/>
                  <a:chExt cx="207" cy="167"/>
                </a:xfrm>
              </p:grpSpPr>
              <p:pic>
                <p:nvPicPr>
                  <p:cNvPr id="328" name="Picture 84"/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728"/>
                    <a:ext cx="207" cy="1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9" name="Text Box 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8" y="1750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7" name="Group 86"/>
                <p:cNvGrpSpPr>
                  <a:grpSpLocks/>
                </p:cNvGrpSpPr>
                <p:nvPr/>
              </p:nvGrpSpPr>
              <p:grpSpPr bwMode="auto">
                <a:xfrm>
                  <a:off x="3823" y="1703"/>
                  <a:ext cx="190" cy="164"/>
                  <a:chOff x="3823" y="1703"/>
                  <a:chExt cx="190" cy="164"/>
                </a:xfrm>
              </p:grpSpPr>
              <p:pic>
                <p:nvPicPr>
                  <p:cNvPr id="326" name="Picture 87"/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23" y="1703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7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04" y="1725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8" name="Group 89"/>
                <p:cNvGrpSpPr>
                  <a:grpSpLocks/>
                </p:cNvGrpSpPr>
                <p:nvPr/>
              </p:nvGrpSpPr>
              <p:grpSpPr bwMode="auto">
                <a:xfrm>
                  <a:off x="3649" y="1631"/>
                  <a:ext cx="183" cy="151"/>
                  <a:chOff x="3649" y="1631"/>
                  <a:chExt cx="183" cy="151"/>
                </a:xfrm>
              </p:grpSpPr>
              <p:pic>
                <p:nvPicPr>
                  <p:cNvPr id="324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49" y="1631"/>
                    <a:ext cx="183" cy="15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5" name="Text Box 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9" y="1651"/>
                    <a:ext cx="55" cy="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9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3673" y="1702"/>
                  <a:ext cx="54" cy="3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0" name="Group 93"/>
                <p:cNvGrpSpPr>
                  <a:grpSpLocks/>
                </p:cNvGrpSpPr>
                <p:nvPr/>
              </p:nvGrpSpPr>
              <p:grpSpPr bwMode="auto">
                <a:xfrm>
                  <a:off x="3635" y="1819"/>
                  <a:ext cx="207" cy="170"/>
                  <a:chOff x="3635" y="1819"/>
                  <a:chExt cx="207" cy="170"/>
                </a:xfrm>
              </p:grpSpPr>
              <p:pic>
                <p:nvPicPr>
                  <p:cNvPr id="322" name="Picture 94"/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5" y="1819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3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2" y="1842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1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3721" y="1813"/>
                  <a:ext cx="3" cy="59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2" name="Line 97"/>
                <p:cNvSpPr>
                  <a:spLocks noChangeShapeType="1"/>
                </p:cNvSpPr>
                <p:nvPr/>
              </p:nvSpPr>
              <p:spPr bwMode="auto">
                <a:xfrm>
                  <a:off x="3784" y="1704"/>
                  <a:ext cx="119" cy="2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3" name="Group 98"/>
                <p:cNvGrpSpPr>
                  <a:grpSpLocks/>
                </p:cNvGrpSpPr>
                <p:nvPr/>
              </p:nvGrpSpPr>
              <p:grpSpPr bwMode="auto">
                <a:xfrm>
                  <a:off x="3705" y="1699"/>
                  <a:ext cx="190" cy="164"/>
                  <a:chOff x="3705" y="1699"/>
                  <a:chExt cx="190" cy="164"/>
                </a:xfrm>
              </p:grpSpPr>
              <p:pic>
                <p:nvPicPr>
                  <p:cNvPr id="320" name="Picture 99"/>
                  <p:cNvPicPr>
                    <a:picLocks noChangeAspect="1" noChangeArrowheads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05" y="1699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1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1723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4" name="Group 101"/>
                <p:cNvGrpSpPr>
                  <a:grpSpLocks/>
                </p:cNvGrpSpPr>
                <p:nvPr/>
              </p:nvGrpSpPr>
              <p:grpSpPr bwMode="auto">
                <a:xfrm>
                  <a:off x="3969" y="1680"/>
                  <a:ext cx="190" cy="164"/>
                  <a:chOff x="3969" y="1680"/>
                  <a:chExt cx="190" cy="164"/>
                </a:xfrm>
              </p:grpSpPr>
              <p:pic>
                <p:nvPicPr>
                  <p:cNvPr id="318" name="Picture 102"/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9" y="1680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9" y="1701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5" name="Group 104"/>
                <p:cNvGrpSpPr>
                  <a:grpSpLocks/>
                </p:cNvGrpSpPr>
                <p:nvPr/>
              </p:nvGrpSpPr>
              <p:grpSpPr bwMode="auto">
                <a:xfrm>
                  <a:off x="3771" y="1576"/>
                  <a:ext cx="183" cy="141"/>
                  <a:chOff x="3771" y="1576"/>
                  <a:chExt cx="183" cy="141"/>
                </a:xfrm>
              </p:grpSpPr>
              <p:pic>
                <p:nvPicPr>
                  <p:cNvPr id="316" name="Picture 105"/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1" y="1576"/>
                    <a:ext cx="183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7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1" y="1594"/>
                    <a:ext cx="54" cy="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6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3818" y="1638"/>
                  <a:ext cx="32" cy="7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7" name="Group 108"/>
                <p:cNvGrpSpPr>
                  <a:grpSpLocks/>
                </p:cNvGrpSpPr>
                <p:nvPr/>
              </p:nvGrpSpPr>
              <p:grpSpPr bwMode="auto">
                <a:xfrm>
                  <a:off x="3792" y="1787"/>
                  <a:ext cx="207" cy="170"/>
                  <a:chOff x="3792" y="1787"/>
                  <a:chExt cx="207" cy="170"/>
                </a:xfrm>
              </p:grpSpPr>
              <p:pic>
                <p:nvPicPr>
                  <p:cNvPr id="314" name="Picture 109"/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92" y="1787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5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8" y="1811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8" name="Line 111"/>
                <p:cNvSpPr>
                  <a:spLocks noChangeShapeType="1"/>
                </p:cNvSpPr>
                <p:nvPr/>
              </p:nvSpPr>
              <p:spPr bwMode="auto">
                <a:xfrm>
                  <a:off x="3850" y="1782"/>
                  <a:ext cx="1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9" name="Line 112"/>
                <p:cNvSpPr>
                  <a:spLocks noChangeShapeType="1"/>
                </p:cNvSpPr>
                <p:nvPr/>
              </p:nvSpPr>
              <p:spPr bwMode="auto">
                <a:xfrm>
                  <a:off x="3907" y="1640"/>
                  <a:ext cx="1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0" name="Group 113"/>
                <p:cNvGrpSpPr>
                  <a:grpSpLocks/>
                </p:cNvGrpSpPr>
                <p:nvPr/>
              </p:nvGrpSpPr>
              <p:grpSpPr bwMode="auto">
                <a:xfrm>
                  <a:off x="3861" y="1677"/>
                  <a:ext cx="183" cy="164"/>
                  <a:chOff x="3861" y="1677"/>
                  <a:chExt cx="183" cy="164"/>
                </a:xfrm>
              </p:grpSpPr>
              <p:pic>
                <p:nvPicPr>
                  <p:cNvPr id="312" name="Picture 114"/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61" y="1677"/>
                    <a:ext cx="183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42" y="1699"/>
                    <a:ext cx="57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1" name="Group 116"/>
                <p:cNvGrpSpPr>
                  <a:grpSpLocks/>
                </p:cNvGrpSpPr>
                <p:nvPr/>
              </p:nvGrpSpPr>
              <p:grpSpPr bwMode="auto">
                <a:xfrm>
                  <a:off x="3903" y="1573"/>
                  <a:ext cx="176" cy="145"/>
                  <a:chOff x="3903" y="1573"/>
                  <a:chExt cx="176" cy="145"/>
                </a:xfrm>
              </p:grpSpPr>
              <p:pic>
                <p:nvPicPr>
                  <p:cNvPr id="310" name="Picture 117"/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03" y="1573"/>
                    <a:ext cx="176" cy="1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1" name="Text 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1" y="1594"/>
                    <a:ext cx="50" cy="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2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3970" y="1640"/>
                  <a:ext cx="10" cy="4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3" name="Group 120"/>
                <p:cNvGrpSpPr>
                  <a:grpSpLocks/>
                </p:cNvGrpSpPr>
                <p:nvPr/>
              </p:nvGrpSpPr>
              <p:grpSpPr bwMode="auto">
                <a:xfrm>
                  <a:off x="3958" y="1777"/>
                  <a:ext cx="200" cy="170"/>
                  <a:chOff x="3958" y="1777"/>
                  <a:chExt cx="200" cy="170"/>
                </a:xfrm>
              </p:grpSpPr>
              <p:pic>
                <p:nvPicPr>
                  <p:cNvPr id="308" name="Picture 121"/>
                  <p:cNvPicPr>
                    <a:picLocks noChangeAspect="1" noChangeArrowheads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8" y="1777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9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4" y="1801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4" name="Line 123"/>
                <p:cNvSpPr>
                  <a:spLocks noChangeShapeType="1"/>
                </p:cNvSpPr>
                <p:nvPr/>
              </p:nvSpPr>
              <p:spPr bwMode="auto">
                <a:xfrm>
                  <a:off x="4000" y="1758"/>
                  <a:ext cx="29" cy="7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5" name="Group 124"/>
                <p:cNvGrpSpPr>
                  <a:grpSpLocks/>
                </p:cNvGrpSpPr>
                <p:nvPr/>
              </p:nvGrpSpPr>
              <p:grpSpPr bwMode="auto">
                <a:xfrm>
                  <a:off x="4090" y="1722"/>
                  <a:ext cx="200" cy="170"/>
                  <a:chOff x="4090" y="1722"/>
                  <a:chExt cx="200" cy="170"/>
                </a:xfrm>
              </p:grpSpPr>
              <p:pic>
                <p:nvPicPr>
                  <p:cNvPr id="306" name="Picture 125"/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90" y="1722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7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8" y="1745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6" name="Line 127"/>
                <p:cNvSpPr>
                  <a:spLocks noChangeShapeType="1"/>
                </p:cNvSpPr>
                <p:nvPr/>
              </p:nvSpPr>
              <p:spPr bwMode="auto">
                <a:xfrm>
                  <a:off x="4032" y="1641"/>
                  <a:ext cx="178" cy="8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87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3785" y="1533"/>
                  <a:ext cx="67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8" name="Group 129"/>
                <p:cNvGrpSpPr>
                  <a:grpSpLocks/>
                </p:cNvGrpSpPr>
                <p:nvPr/>
              </p:nvGrpSpPr>
              <p:grpSpPr bwMode="auto">
                <a:xfrm>
                  <a:off x="3663" y="1541"/>
                  <a:ext cx="169" cy="141"/>
                  <a:chOff x="3663" y="1541"/>
                  <a:chExt cx="169" cy="141"/>
                </a:xfrm>
              </p:grpSpPr>
              <p:pic>
                <p:nvPicPr>
                  <p:cNvPr id="304" name="Picture 130"/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3" y="1541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5" name="Text Box 1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0" y="1561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9" name="Group 132"/>
                <p:cNvGrpSpPr>
                  <a:grpSpLocks/>
                </p:cNvGrpSpPr>
                <p:nvPr/>
              </p:nvGrpSpPr>
              <p:grpSpPr bwMode="auto">
                <a:xfrm>
                  <a:off x="3774" y="1469"/>
                  <a:ext cx="169" cy="141"/>
                  <a:chOff x="3774" y="1469"/>
                  <a:chExt cx="169" cy="141"/>
                </a:xfrm>
              </p:grpSpPr>
              <p:pic>
                <p:nvPicPr>
                  <p:cNvPr id="302" name="Picture 133"/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4" y="1469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3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3" y="1490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0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3620" y="1583"/>
                  <a:ext cx="111" cy="9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91" name="Group 136"/>
                <p:cNvGrpSpPr>
                  <a:grpSpLocks/>
                </p:cNvGrpSpPr>
                <p:nvPr/>
              </p:nvGrpSpPr>
              <p:grpSpPr bwMode="auto">
                <a:xfrm>
                  <a:off x="4111" y="1602"/>
                  <a:ext cx="169" cy="141"/>
                  <a:chOff x="4111" y="1602"/>
                  <a:chExt cx="169" cy="141"/>
                </a:xfrm>
              </p:grpSpPr>
              <p:pic>
                <p:nvPicPr>
                  <p:cNvPr id="300" name="Picture 137"/>
                  <p:cNvPicPr>
                    <a:picLocks noChangeAspect="1" noChangeArrowheads="1"/>
                  </p:cNvPicPr>
                  <p:nvPr/>
                </p:nvPicPr>
                <p:blipFill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11" y="1602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1" name="Text Box 1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9" y="1623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2" name="Line 139"/>
                <p:cNvSpPr>
                  <a:spLocks noChangeShapeType="1"/>
                </p:cNvSpPr>
                <p:nvPr/>
              </p:nvSpPr>
              <p:spPr bwMode="auto">
                <a:xfrm>
                  <a:off x="3898" y="1534"/>
                  <a:ext cx="313" cy="7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3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3874" y="1541"/>
                  <a:ext cx="4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4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796" y="1616"/>
                  <a:ext cx="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5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3724" y="1753"/>
                  <a:ext cx="50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6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3963" y="1833"/>
                  <a:ext cx="67" cy="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7" name="Line 144"/>
                <p:cNvSpPr>
                  <a:spLocks noChangeShapeType="1"/>
                </p:cNvSpPr>
                <p:nvPr/>
              </p:nvSpPr>
              <p:spPr bwMode="auto">
                <a:xfrm flipH="1" flipV="1">
                  <a:off x="3484" y="1750"/>
                  <a:ext cx="70" cy="3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8" name="Line 145"/>
                <p:cNvSpPr>
                  <a:spLocks noChangeShapeType="1"/>
                </p:cNvSpPr>
                <p:nvPr/>
              </p:nvSpPr>
              <p:spPr bwMode="auto">
                <a:xfrm>
                  <a:off x="3388" y="1701"/>
                  <a:ext cx="48" cy="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9" name="Line 146"/>
                <p:cNvSpPr>
                  <a:spLocks noChangeShapeType="1"/>
                </p:cNvSpPr>
                <p:nvPr/>
              </p:nvSpPr>
              <p:spPr bwMode="auto">
                <a:xfrm flipV="1">
                  <a:off x="3674" y="1582"/>
                  <a:ext cx="56" cy="1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pic>
            <p:nvPicPr>
              <p:cNvPr id="229" name="Picture 14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" y="159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0" name="Picture 14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" y="1451"/>
                <a:ext cx="354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1" name="Picture 14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" y="1259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2" name="Picture 15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9" y="1403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7" name="AutoShape 151"/>
            <p:cNvCxnSpPr>
              <a:cxnSpLocks noChangeShapeType="1"/>
            </p:cNvCxnSpPr>
            <p:nvPr/>
          </p:nvCxnSpPr>
          <p:spPr bwMode="auto">
            <a:xfrm>
              <a:off x="4644" y="3274"/>
              <a:ext cx="75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18" name="Group 152"/>
            <p:cNvGrpSpPr>
              <a:grpSpLocks/>
            </p:cNvGrpSpPr>
            <p:nvPr/>
          </p:nvGrpSpPr>
          <p:grpSpPr bwMode="auto">
            <a:xfrm>
              <a:off x="5139" y="1858"/>
              <a:ext cx="480" cy="383"/>
              <a:chOff x="5139" y="1858"/>
              <a:chExt cx="480" cy="383"/>
            </a:xfrm>
          </p:grpSpPr>
          <p:pic>
            <p:nvPicPr>
              <p:cNvPr id="225" name="Picture 153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6" name="Text Box 154"/>
              <p:cNvSpPr txBox="1">
                <a:spLocks noChangeArrowheads="1"/>
              </p:cNvSpPr>
              <p:nvPr/>
            </p:nvSpPr>
            <p:spPr bwMode="auto">
              <a:xfrm>
                <a:off x="5177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19" name="Group 155"/>
            <p:cNvGrpSpPr>
              <a:grpSpLocks/>
            </p:cNvGrpSpPr>
            <p:nvPr/>
          </p:nvGrpSpPr>
          <p:grpSpPr bwMode="auto">
            <a:xfrm>
              <a:off x="4752" y="3675"/>
              <a:ext cx="946" cy="460"/>
              <a:chOff x="4752" y="3675"/>
              <a:chExt cx="946" cy="460"/>
            </a:xfrm>
          </p:grpSpPr>
          <p:pic>
            <p:nvPicPr>
              <p:cNvPr id="223" name="Picture 156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3675"/>
                <a:ext cx="946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4" name="Text Box 157"/>
              <p:cNvSpPr txBox="1">
                <a:spLocks noChangeArrowheads="1"/>
              </p:cNvSpPr>
              <p:nvPr/>
            </p:nvSpPr>
            <p:spPr bwMode="auto">
              <a:xfrm>
                <a:off x="4816" y="3739"/>
                <a:ext cx="81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Answer &amp; Confidence</a:t>
                </a:r>
              </a:p>
            </p:txBody>
          </p:sp>
        </p:grpSp>
        <p:grpSp>
          <p:nvGrpSpPr>
            <p:cNvPr id="20" name="Group 158"/>
            <p:cNvGrpSpPr>
              <a:grpSpLocks/>
            </p:cNvGrpSpPr>
            <p:nvPr/>
          </p:nvGrpSpPr>
          <p:grpSpPr bwMode="auto">
            <a:xfrm>
              <a:off x="-31" y="2104"/>
              <a:ext cx="753" cy="325"/>
              <a:chOff x="-31" y="2104"/>
              <a:chExt cx="753" cy="325"/>
            </a:xfrm>
          </p:grpSpPr>
          <p:pic>
            <p:nvPicPr>
              <p:cNvPr id="221" name="Picture 159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" y="2104"/>
                <a:ext cx="753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2" name="Text Box 160"/>
              <p:cNvSpPr txBox="1">
                <a:spLocks noChangeArrowheads="1"/>
              </p:cNvSpPr>
              <p:nvPr/>
            </p:nvSpPr>
            <p:spPr bwMode="auto">
              <a:xfrm>
                <a:off x="34" y="2170"/>
                <a:ext cx="62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Question</a:t>
                </a:r>
              </a:p>
            </p:txBody>
          </p:sp>
        </p:grpSp>
        <p:pic>
          <p:nvPicPr>
            <p:cNvPr id="21" name="Picture 16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" y="1426"/>
              <a:ext cx="33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AutoShape 162"/>
            <p:cNvSpPr>
              <a:spLocks noChangeArrowheads="1"/>
            </p:cNvSpPr>
            <p:nvPr/>
          </p:nvSpPr>
          <p:spPr bwMode="auto">
            <a:xfrm>
              <a:off x="665" y="2295"/>
              <a:ext cx="1346" cy="582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23" name="AutoShape 163"/>
            <p:cNvCxnSpPr>
              <a:cxnSpLocks noChangeShapeType="1"/>
            </p:cNvCxnSpPr>
            <p:nvPr/>
          </p:nvCxnSpPr>
          <p:spPr bwMode="auto">
            <a:xfrm>
              <a:off x="1198" y="2583"/>
              <a:ext cx="130" cy="6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64"/>
            <p:cNvCxnSpPr>
              <a:cxnSpLocks noChangeShapeType="1"/>
            </p:cNvCxnSpPr>
            <p:nvPr/>
          </p:nvCxnSpPr>
          <p:spPr bwMode="auto">
            <a:xfrm flipH="1" flipV="1">
              <a:off x="1026" y="2844"/>
              <a:ext cx="1103" cy="213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65"/>
            <p:cNvCxnSpPr>
              <a:cxnSpLocks noChangeShapeType="1"/>
            </p:cNvCxnSpPr>
            <p:nvPr/>
          </p:nvCxnSpPr>
          <p:spPr bwMode="auto">
            <a:xfrm flipH="1" flipV="1">
              <a:off x="1772" y="2818"/>
              <a:ext cx="358" cy="239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26" name="Picture 16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" y="1486"/>
              <a:ext cx="313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1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" y="1621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8" name="Picture 16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61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9" name="Picture 1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" y="1474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30" name="Group 170"/>
            <p:cNvGrpSpPr>
              <a:grpSpLocks/>
            </p:cNvGrpSpPr>
            <p:nvPr/>
          </p:nvGrpSpPr>
          <p:grpSpPr bwMode="auto">
            <a:xfrm>
              <a:off x="954" y="1618"/>
              <a:ext cx="1095" cy="628"/>
              <a:chOff x="954" y="1618"/>
              <a:chExt cx="1095" cy="628"/>
            </a:xfrm>
          </p:grpSpPr>
          <p:sp>
            <p:nvSpPr>
              <p:cNvPr id="90" name="Line 171"/>
              <p:cNvSpPr>
                <a:spLocks noChangeShapeType="1"/>
              </p:cNvSpPr>
              <p:nvPr/>
            </p:nvSpPr>
            <p:spPr bwMode="auto">
              <a:xfrm flipV="1">
                <a:off x="1469" y="1823"/>
                <a:ext cx="217" cy="8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1" name="Group 172"/>
              <p:cNvGrpSpPr>
                <a:grpSpLocks/>
              </p:cNvGrpSpPr>
              <p:nvPr/>
            </p:nvGrpSpPr>
            <p:grpSpPr bwMode="auto">
              <a:xfrm>
                <a:off x="954" y="1852"/>
                <a:ext cx="168" cy="126"/>
                <a:chOff x="954" y="1852"/>
                <a:chExt cx="168" cy="126"/>
              </a:xfrm>
            </p:grpSpPr>
            <p:pic>
              <p:nvPicPr>
                <p:cNvPr id="219" name="Picture 17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4" y="185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0" name="Text Box 174"/>
                <p:cNvSpPr txBox="1">
                  <a:spLocks noChangeArrowheads="1"/>
                </p:cNvSpPr>
                <p:nvPr/>
              </p:nvSpPr>
              <p:spPr bwMode="auto">
                <a:xfrm>
                  <a:off x="1031" y="1869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2" name="Group 175"/>
              <p:cNvGrpSpPr>
                <a:grpSpLocks/>
              </p:cNvGrpSpPr>
              <p:nvPr/>
            </p:nvGrpSpPr>
            <p:grpSpPr bwMode="auto">
              <a:xfrm>
                <a:off x="988" y="1925"/>
                <a:ext cx="199" cy="141"/>
                <a:chOff x="988" y="1925"/>
                <a:chExt cx="199" cy="141"/>
              </a:xfrm>
            </p:grpSpPr>
            <p:pic>
              <p:nvPicPr>
                <p:cNvPr id="217" name="Picture 176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8" y="1925"/>
                  <a:ext cx="199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8" name="Text Box 177"/>
                <p:cNvSpPr txBox="1">
                  <a:spLocks noChangeArrowheads="1"/>
                </p:cNvSpPr>
                <p:nvPr/>
              </p:nvSpPr>
              <p:spPr bwMode="auto">
                <a:xfrm>
                  <a:off x="1074" y="1943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3" name="Group 178"/>
              <p:cNvGrpSpPr>
                <a:grpSpLocks/>
              </p:cNvGrpSpPr>
              <p:nvPr/>
            </p:nvGrpSpPr>
            <p:grpSpPr bwMode="auto">
              <a:xfrm>
                <a:off x="1285" y="1894"/>
                <a:ext cx="187" cy="141"/>
                <a:chOff x="1285" y="1894"/>
                <a:chExt cx="187" cy="141"/>
              </a:xfrm>
            </p:grpSpPr>
            <p:pic>
              <p:nvPicPr>
                <p:cNvPr id="215" name="Picture 179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5" y="1894"/>
                  <a:ext cx="187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6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1369" y="1914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4" name="Group 181"/>
              <p:cNvGrpSpPr>
                <a:grpSpLocks/>
              </p:cNvGrpSpPr>
              <p:nvPr/>
            </p:nvGrpSpPr>
            <p:grpSpPr bwMode="auto">
              <a:xfrm>
                <a:off x="1092" y="1810"/>
                <a:ext cx="184" cy="133"/>
                <a:chOff x="1092" y="1810"/>
                <a:chExt cx="184" cy="133"/>
              </a:xfrm>
            </p:grpSpPr>
            <p:pic>
              <p:nvPicPr>
                <p:cNvPr id="213" name="Picture 18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2" y="1810"/>
                  <a:ext cx="184" cy="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4" name="Text Box 183"/>
                <p:cNvSpPr txBox="1">
                  <a:spLocks noChangeArrowheads="1"/>
                </p:cNvSpPr>
                <p:nvPr/>
              </p:nvSpPr>
              <p:spPr bwMode="auto">
                <a:xfrm>
                  <a:off x="1175" y="1827"/>
                  <a:ext cx="45" cy="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5" name="Line 184"/>
              <p:cNvSpPr>
                <a:spLocks noChangeShapeType="1"/>
              </p:cNvSpPr>
              <p:nvPr/>
            </p:nvSpPr>
            <p:spPr bwMode="auto">
              <a:xfrm flipV="1">
                <a:off x="1103" y="1861"/>
                <a:ext cx="71" cy="7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6" name="Group 185"/>
              <p:cNvGrpSpPr>
                <a:grpSpLocks/>
              </p:cNvGrpSpPr>
              <p:nvPr/>
            </p:nvGrpSpPr>
            <p:grpSpPr bwMode="auto">
              <a:xfrm>
                <a:off x="1081" y="2032"/>
                <a:ext cx="199" cy="148"/>
                <a:chOff x="1081" y="2032"/>
                <a:chExt cx="199" cy="148"/>
              </a:xfrm>
            </p:grpSpPr>
            <p:pic>
              <p:nvPicPr>
                <p:cNvPr id="211" name="Picture 18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" y="2032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2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1168" y="2052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7" name="Line 188"/>
              <p:cNvSpPr>
                <a:spLocks noChangeShapeType="1"/>
              </p:cNvSpPr>
              <p:nvPr/>
            </p:nvSpPr>
            <p:spPr bwMode="auto">
              <a:xfrm>
                <a:off x="1133" y="1986"/>
                <a:ext cx="22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189"/>
              <p:cNvSpPr>
                <a:spLocks noChangeShapeType="1"/>
              </p:cNvSpPr>
              <p:nvPr/>
            </p:nvSpPr>
            <p:spPr bwMode="auto">
              <a:xfrm>
                <a:off x="1221" y="1862"/>
                <a:ext cx="147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9" name="Group 190"/>
              <p:cNvGrpSpPr>
                <a:grpSpLocks/>
              </p:cNvGrpSpPr>
              <p:nvPr/>
            </p:nvGrpSpPr>
            <p:grpSpPr bwMode="auto">
              <a:xfrm>
                <a:off x="1146" y="1929"/>
                <a:ext cx="191" cy="137"/>
                <a:chOff x="1146" y="1929"/>
                <a:chExt cx="191" cy="137"/>
              </a:xfrm>
            </p:grpSpPr>
            <p:pic>
              <p:nvPicPr>
                <p:cNvPr id="209" name="Picture 19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6" y="1929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0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1231" y="1946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0" name="Group 193"/>
              <p:cNvGrpSpPr>
                <a:grpSpLocks/>
              </p:cNvGrpSpPr>
              <p:nvPr/>
            </p:nvGrpSpPr>
            <p:grpSpPr bwMode="auto">
              <a:xfrm>
                <a:off x="1446" y="1867"/>
                <a:ext cx="191" cy="137"/>
                <a:chOff x="1446" y="1867"/>
                <a:chExt cx="191" cy="137"/>
              </a:xfrm>
            </p:grpSpPr>
            <p:pic>
              <p:nvPicPr>
                <p:cNvPr id="207" name="Picture 194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6" y="1867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8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1530" y="1887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1" name="Group 196"/>
              <p:cNvGrpSpPr>
                <a:grpSpLocks/>
              </p:cNvGrpSpPr>
              <p:nvPr/>
            </p:nvGrpSpPr>
            <p:grpSpPr bwMode="auto">
              <a:xfrm>
                <a:off x="1231" y="1745"/>
                <a:ext cx="180" cy="126"/>
                <a:chOff x="1231" y="1745"/>
                <a:chExt cx="180" cy="126"/>
              </a:xfrm>
            </p:grpSpPr>
            <p:pic>
              <p:nvPicPr>
                <p:cNvPr id="205" name="Picture 197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745"/>
                  <a:ext cx="180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6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1311" y="1761"/>
                  <a:ext cx="45" cy="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2" name="Line 199"/>
              <p:cNvSpPr>
                <a:spLocks noChangeShapeType="1"/>
              </p:cNvSpPr>
              <p:nvPr/>
            </p:nvSpPr>
            <p:spPr bwMode="auto">
              <a:xfrm flipV="1">
                <a:off x="1256" y="1790"/>
                <a:ext cx="53" cy="14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3" name="Group 200"/>
              <p:cNvGrpSpPr>
                <a:grpSpLocks/>
              </p:cNvGrpSpPr>
              <p:nvPr/>
            </p:nvGrpSpPr>
            <p:grpSpPr bwMode="auto">
              <a:xfrm>
                <a:off x="1254" y="1994"/>
                <a:ext cx="199" cy="148"/>
                <a:chOff x="1254" y="1994"/>
                <a:chExt cx="199" cy="148"/>
              </a:xfrm>
            </p:grpSpPr>
            <p:pic>
              <p:nvPicPr>
                <p:cNvPr id="203" name="Picture 20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4" y="1994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340" y="2015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4" name="Line 203"/>
              <p:cNvSpPr>
                <a:spLocks noChangeShapeType="1"/>
              </p:cNvSpPr>
              <p:nvPr/>
            </p:nvSpPr>
            <p:spPr bwMode="auto">
              <a:xfrm>
                <a:off x="1282" y="1986"/>
                <a:ext cx="44" cy="5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204"/>
              <p:cNvSpPr>
                <a:spLocks noChangeShapeType="1"/>
              </p:cNvSpPr>
              <p:nvPr/>
            </p:nvSpPr>
            <p:spPr bwMode="auto">
              <a:xfrm>
                <a:off x="1357" y="1791"/>
                <a:ext cx="173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6" name="Group 205"/>
              <p:cNvGrpSpPr>
                <a:grpSpLocks/>
              </p:cNvGrpSpPr>
              <p:nvPr/>
            </p:nvGrpSpPr>
            <p:grpSpPr bwMode="auto">
              <a:xfrm>
                <a:off x="1327" y="1863"/>
                <a:ext cx="184" cy="141"/>
                <a:chOff x="1327" y="1863"/>
                <a:chExt cx="184" cy="141"/>
              </a:xfrm>
            </p:grpSpPr>
            <p:pic>
              <p:nvPicPr>
                <p:cNvPr id="201" name="Picture 20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7" y="1863"/>
                  <a:ext cx="18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2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1411" y="1883"/>
                  <a:ext cx="47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7" name="Group 208"/>
              <p:cNvGrpSpPr>
                <a:grpSpLocks/>
              </p:cNvGrpSpPr>
              <p:nvPr/>
            </p:nvGrpSpPr>
            <p:grpSpPr bwMode="auto">
              <a:xfrm>
                <a:off x="1373" y="1741"/>
                <a:ext cx="176" cy="129"/>
                <a:chOff x="1373" y="1741"/>
                <a:chExt cx="176" cy="129"/>
              </a:xfrm>
            </p:grpSpPr>
            <p:pic>
              <p:nvPicPr>
                <p:cNvPr id="199" name="Picture 209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3" y="1741"/>
                  <a:ext cx="176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0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1455" y="1760"/>
                  <a:ext cx="40" cy="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8" name="Line 211"/>
              <p:cNvSpPr>
                <a:spLocks noChangeShapeType="1"/>
              </p:cNvSpPr>
              <p:nvPr/>
            </p:nvSpPr>
            <p:spPr bwMode="auto">
              <a:xfrm flipV="1">
                <a:off x="1434" y="1791"/>
                <a:ext cx="20" cy="8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9" name="Group 212"/>
              <p:cNvGrpSpPr>
                <a:grpSpLocks/>
              </p:cNvGrpSpPr>
              <p:nvPr/>
            </p:nvGrpSpPr>
            <p:grpSpPr bwMode="auto">
              <a:xfrm>
                <a:off x="1439" y="1982"/>
                <a:ext cx="191" cy="148"/>
                <a:chOff x="1439" y="1982"/>
                <a:chExt cx="191" cy="148"/>
              </a:xfrm>
            </p:grpSpPr>
            <p:pic>
              <p:nvPicPr>
                <p:cNvPr id="197" name="Picture 213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" y="1982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8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1524" y="2004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0" name="Line 215"/>
              <p:cNvSpPr>
                <a:spLocks noChangeShapeType="1"/>
              </p:cNvSpPr>
              <p:nvPr/>
            </p:nvSpPr>
            <p:spPr bwMode="auto">
              <a:xfrm>
                <a:off x="1459" y="1923"/>
                <a:ext cx="53" cy="10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1" name="Group 216"/>
              <p:cNvGrpSpPr>
                <a:grpSpLocks/>
              </p:cNvGrpSpPr>
              <p:nvPr/>
            </p:nvGrpSpPr>
            <p:grpSpPr bwMode="auto">
              <a:xfrm>
                <a:off x="1589" y="1917"/>
                <a:ext cx="191" cy="148"/>
                <a:chOff x="1589" y="1917"/>
                <a:chExt cx="191" cy="148"/>
              </a:xfrm>
            </p:grpSpPr>
            <p:pic>
              <p:nvPicPr>
                <p:cNvPr id="195" name="Picture 217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9" y="1917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1672" y="1937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2" name="Line 219"/>
              <p:cNvSpPr>
                <a:spLocks noChangeShapeType="1"/>
              </p:cNvSpPr>
              <p:nvPr/>
            </p:nvSpPr>
            <p:spPr bwMode="auto">
              <a:xfrm>
                <a:off x="1497" y="1792"/>
                <a:ext cx="201" cy="13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220"/>
              <p:cNvSpPr>
                <a:spLocks noChangeShapeType="1"/>
              </p:cNvSpPr>
              <p:nvPr/>
            </p:nvSpPr>
            <p:spPr bwMode="auto">
              <a:xfrm flipV="1">
                <a:off x="1225" y="1665"/>
                <a:ext cx="87" cy="5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4" name="Group 221"/>
              <p:cNvGrpSpPr>
                <a:grpSpLocks/>
              </p:cNvGrpSpPr>
              <p:nvPr/>
            </p:nvGrpSpPr>
            <p:grpSpPr bwMode="auto">
              <a:xfrm>
                <a:off x="1111" y="1702"/>
                <a:ext cx="168" cy="126"/>
                <a:chOff x="1111" y="1702"/>
                <a:chExt cx="168" cy="126"/>
              </a:xfrm>
            </p:grpSpPr>
            <p:pic>
              <p:nvPicPr>
                <p:cNvPr id="193" name="Picture 222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1" y="170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4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1189" y="1722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15" name="Group 224"/>
              <p:cNvGrpSpPr>
                <a:grpSpLocks/>
              </p:cNvGrpSpPr>
              <p:nvPr/>
            </p:nvGrpSpPr>
            <p:grpSpPr bwMode="auto">
              <a:xfrm>
                <a:off x="1238" y="1618"/>
                <a:ext cx="164" cy="122"/>
                <a:chOff x="1238" y="1618"/>
                <a:chExt cx="164" cy="122"/>
              </a:xfrm>
            </p:grpSpPr>
            <p:pic>
              <p:nvPicPr>
                <p:cNvPr id="191" name="Picture 22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8" y="1618"/>
                  <a:ext cx="164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2" name="Text Box 226"/>
                <p:cNvSpPr txBox="1">
                  <a:spLocks noChangeArrowheads="1"/>
                </p:cNvSpPr>
                <p:nvPr/>
              </p:nvSpPr>
              <p:spPr bwMode="auto">
                <a:xfrm>
                  <a:off x="1314" y="1638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6" name="Line 227"/>
              <p:cNvSpPr>
                <a:spLocks noChangeShapeType="1"/>
              </p:cNvSpPr>
              <p:nvPr/>
            </p:nvSpPr>
            <p:spPr bwMode="auto">
              <a:xfrm flipH="1">
                <a:off x="1048" y="1736"/>
                <a:ext cx="133" cy="12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7" name="Group 228"/>
              <p:cNvGrpSpPr>
                <a:grpSpLocks/>
              </p:cNvGrpSpPr>
              <p:nvPr/>
            </p:nvGrpSpPr>
            <p:grpSpPr bwMode="auto">
              <a:xfrm>
                <a:off x="1608" y="1775"/>
                <a:ext cx="168" cy="122"/>
                <a:chOff x="1608" y="1775"/>
                <a:chExt cx="168" cy="122"/>
              </a:xfrm>
            </p:grpSpPr>
            <p:pic>
              <p:nvPicPr>
                <p:cNvPr id="189" name="Picture 229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8" y="1775"/>
                  <a:ext cx="168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0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1686" y="1795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8" name="Line 231"/>
              <p:cNvSpPr>
                <a:spLocks noChangeShapeType="1"/>
              </p:cNvSpPr>
              <p:nvPr/>
            </p:nvSpPr>
            <p:spPr bwMode="auto">
              <a:xfrm>
                <a:off x="1350" y="1666"/>
                <a:ext cx="353" cy="12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232"/>
              <p:cNvSpPr>
                <a:spLocks noChangeShapeType="1"/>
              </p:cNvSpPr>
              <p:nvPr/>
            </p:nvSpPr>
            <p:spPr bwMode="auto">
              <a:xfrm flipH="1" flipV="1">
                <a:off x="1331" y="1672"/>
                <a:ext cx="2" cy="8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0" name="Line 233"/>
              <p:cNvSpPr>
                <a:spLocks noChangeShapeType="1"/>
              </p:cNvSpPr>
              <p:nvPr/>
            </p:nvSpPr>
            <p:spPr bwMode="auto">
              <a:xfrm flipV="1">
                <a:off x="1231" y="1775"/>
                <a:ext cx="70" cy="6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1" name="Line 234"/>
              <p:cNvSpPr>
                <a:spLocks noChangeShapeType="1"/>
              </p:cNvSpPr>
              <p:nvPr/>
            </p:nvSpPr>
            <p:spPr bwMode="auto">
              <a:xfrm flipV="1">
                <a:off x="1740" y="1861"/>
                <a:ext cx="196" cy="7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2" name="Group 235"/>
              <p:cNvGrpSpPr>
                <a:grpSpLocks/>
              </p:cNvGrpSpPr>
              <p:nvPr/>
            </p:nvGrpSpPr>
            <p:grpSpPr bwMode="auto">
              <a:xfrm>
                <a:off x="1196" y="1863"/>
                <a:ext cx="187" cy="160"/>
                <a:chOff x="1196" y="1863"/>
                <a:chExt cx="187" cy="160"/>
              </a:xfrm>
            </p:grpSpPr>
            <p:pic>
              <p:nvPicPr>
                <p:cNvPr id="187" name="Picture 23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1863"/>
                  <a:ext cx="187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8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1282" y="1885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3" name="Group 238"/>
              <p:cNvGrpSpPr>
                <a:grpSpLocks/>
              </p:cNvGrpSpPr>
              <p:nvPr/>
            </p:nvGrpSpPr>
            <p:grpSpPr bwMode="auto">
              <a:xfrm>
                <a:off x="1231" y="1936"/>
                <a:ext cx="230" cy="198"/>
                <a:chOff x="1231" y="1936"/>
                <a:chExt cx="230" cy="198"/>
              </a:xfrm>
            </p:grpSpPr>
            <p:pic>
              <p:nvPicPr>
                <p:cNvPr id="185" name="Picture 239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936"/>
                  <a:ext cx="230" cy="1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6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1326" y="1962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4" name="Group 241"/>
              <p:cNvGrpSpPr>
                <a:grpSpLocks/>
              </p:cNvGrpSpPr>
              <p:nvPr/>
            </p:nvGrpSpPr>
            <p:grpSpPr bwMode="auto">
              <a:xfrm>
                <a:off x="1531" y="1906"/>
                <a:ext cx="211" cy="194"/>
                <a:chOff x="1531" y="1906"/>
                <a:chExt cx="211" cy="194"/>
              </a:xfrm>
            </p:grpSpPr>
            <p:pic>
              <p:nvPicPr>
                <p:cNvPr id="183" name="Picture 242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1" y="1906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4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1621" y="1932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5" name="Group 244"/>
              <p:cNvGrpSpPr>
                <a:grpSpLocks/>
              </p:cNvGrpSpPr>
              <p:nvPr/>
            </p:nvGrpSpPr>
            <p:grpSpPr bwMode="auto">
              <a:xfrm>
                <a:off x="1338" y="1821"/>
                <a:ext cx="203" cy="179"/>
                <a:chOff x="1338" y="1821"/>
                <a:chExt cx="203" cy="179"/>
              </a:xfrm>
            </p:grpSpPr>
            <p:pic>
              <p:nvPicPr>
                <p:cNvPr id="181" name="Picture 245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8" y="1821"/>
                  <a:ext cx="203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2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1427" y="1844"/>
                  <a:ext cx="61" cy="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6" name="Line 247"/>
              <p:cNvSpPr>
                <a:spLocks noChangeShapeType="1"/>
              </p:cNvSpPr>
              <p:nvPr/>
            </p:nvSpPr>
            <p:spPr bwMode="auto">
              <a:xfrm flipV="1">
                <a:off x="1366" y="1906"/>
                <a:ext cx="60" cy="4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7" name="Group 248"/>
              <p:cNvGrpSpPr>
                <a:grpSpLocks/>
              </p:cNvGrpSpPr>
              <p:nvPr/>
            </p:nvGrpSpPr>
            <p:grpSpPr bwMode="auto">
              <a:xfrm>
                <a:off x="1323" y="2044"/>
                <a:ext cx="230" cy="202"/>
                <a:chOff x="1323" y="2044"/>
                <a:chExt cx="230" cy="202"/>
              </a:xfrm>
            </p:grpSpPr>
            <p:pic>
              <p:nvPicPr>
                <p:cNvPr id="179" name="Picture 249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3" y="2044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0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1420" y="2070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8" name="Line 251"/>
              <p:cNvSpPr>
                <a:spLocks noChangeShapeType="1"/>
              </p:cNvSpPr>
              <p:nvPr/>
            </p:nvSpPr>
            <p:spPr bwMode="auto">
              <a:xfrm flipH="1">
                <a:off x="1403" y="2037"/>
                <a:ext cx="3" cy="70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9" name="Line 252"/>
              <p:cNvSpPr>
                <a:spLocks noChangeShapeType="1"/>
              </p:cNvSpPr>
              <p:nvPr/>
            </p:nvSpPr>
            <p:spPr bwMode="auto">
              <a:xfrm>
                <a:off x="1489" y="1907"/>
                <a:ext cx="131" cy="2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0" name="Group 253"/>
              <p:cNvGrpSpPr>
                <a:grpSpLocks/>
              </p:cNvGrpSpPr>
              <p:nvPr/>
            </p:nvGrpSpPr>
            <p:grpSpPr bwMode="auto">
              <a:xfrm>
                <a:off x="1400" y="1902"/>
                <a:ext cx="211" cy="194"/>
                <a:chOff x="1400" y="1902"/>
                <a:chExt cx="211" cy="194"/>
              </a:xfrm>
            </p:grpSpPr>
            <p:pic>
              <p:nvPicPr>
                <p:cNvPr id="177" name="Picture 254"/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0" y="1902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8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1491" y="1930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1" name="Group 256"/>
              <p:cNvGrpSpPr>
                <a:grpSpLocks/>
              </p:cNvGrpSpPr>
              <p:nvPr/>
            </p:nvGrpSpPr>
            <p:grpSpPr bwMode="auto">
              <a:xfrm>
                <a:off x="1692" y="1879"/>
                <a:ext cx="211" cy="194"/>
                <a:chOff x="1692" y="1879"/>
                <a:chExt cx="211" cy="194"/>
              </a:xfrm>
            </p:grpSpPr>
            <p:pic>
              <p:nvPicPr>
                <p:cNvPr id="175" name="Picture 257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2" y="1879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6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782" y="1904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2" name="Group 259"/>
              <p:cNvGrpSpPr>
                <a:grpSpLocks/>
              </p:cNvGrpSpPr>
              <p:nvPr/>
            </p:nvGrpSpPr>
            <p:grpSpPr bwMode="auto">
              <a:xfrm>
                <a:off x="1473" y="1756"/>
                <a:ext cx="203" cy="168"/>
                <a:chOff x="1473" y="1756"/>
                <a:chExt cx="203" cy="168"/>
              </a:xfrm>
            </p:grpSpPr>
            <p:pic>
              <p:nvPicPr>
                <p:cNvPr id="173" name="Picture 260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" y="1756"/>
                  <a:ext cx="203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4" name="Text Box 261"/>
                <p:cNvSpPr txBox="1">
                  <a:spLocks noChangeArrowheads="1"/>
                </p:cNvSpPr>
                <p:nvPr/>
              </p:nvSpPr>
              <p:spPr bwMode="auto">
                <a:xfrm>
                  <a:off x="1562" y="1777"/>
                  <a:ext cx="60" cy="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3" name="Line 262"/>
              <p:cNvSpPr>
                <a:spLocks noChangeShapeType="1"/>
              </p:cNvSpPr>
              <p:nvPr/>
            </p:nvSpPr>
            <p:spPr bwMode="auto">
              <a:xfrm flipV="1">
                <a:off x="1526" y="1830"/>
                <a:ext cx="35" cy="8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4" name="Group 263"/>
              <p:cNvGrpSpPr>
                <a:grpSpLocks/>
              </p:cNvGrpSpPr>
              <p:nvPr/>
            </p:nvGrpSpPr>
            <p:grpSpPr bwMode="auto">
              <a:xfrm>
                <a:off x="1496" y="2005"/>
                <a:ext cx="230" cy="202"/>
                <a:chOff x="1496" y="2005"/>
                <a:chExt cx="230" cy="202"/>
              </a:xfrm>
            </p:grpSpPr>
            <p:pic>
              <p:nvPicPr>
                <p:cNvPr id="171" name="Picture 264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2005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2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1592" y="2033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5" name="Line 266"/>
              <p:cNvSpPr>
                <a:spLocks noChangeShapeType="1"/>
              </p:cNvSpPr>
              <p:nvPr/>
            </p:nvSpPr>
            <p:spPr bwMode="auto">
              <a:xfrm>
                <a:off x="1560" y="2000"/>
                <a:ext cx="14" cy="7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6" name="Line 267"/>
              <p:cNvSpPr>
                <a:spLocks noChangeShapeType="1"/>
              </p:cNvSpPr>
              <p:nvPr/>
            </p:nvSpPr>
            <p:spPr bwMode="auto">
              <a:xfrm>
                <a:off x="1624" y="1831"/>
                <a:ext cx="15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7" name="Group 268"/>
              <p:cNvGrpSpPr>
                <a:grpSpLocks/>
              </p:cNvGrpSpPr>
              <p:nvPr/>
            </p:nvGrpSpPr>
            <p:grpSpPr bwMode="auto">
              <a:xfrm>
                <a:off x="1573" y="1875"/>
                <a:ext cx="203" cy="194"/>
                <a:chOff x="1573" y="1875"/>
                <a:chExt cx="203" cy="194"/>
              </a:xfrm>
            </p:grpSpPr>
            <p:pic>
              <p:nvPicPr>
                <p:cNvPr id="169" name="Picture 269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3" y="1875"/>
                  <a:ext cx="203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0" name="Text Box 270"/>
                <p:cNvSpPr txBox="1">
                  <a:spLocks noChangeArrowheads="1"/>
                </p:cNvSpPr>
                <p:nvPr/>
              </p:nvSpPr>
              <p:spPr bwMode="auto">
                <a:xfrm>
                  <a:off x="1662" y="1901"/>
                  <a:ext cx="63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8" name="Group 271"/>
              <p:cNvGrpSpPr>
                <a:grpSpLocks/>
              </p:cNvGrpSpPr>
              <p:nvPr/>
            </p:nvGrpSpPr>
            <p:grpSpPr bwMode="auto">
              <a:xfrm>
                <a:off x="1619" y="1752"/>
                <a:ext cx="195" cy="172"/>
                <a:chOff x="1619" y="1752"/>
                <a:chExt cx="195" cy="172"/>
              </a:xfrm>
            </p:grpSpPr>
            <p:pic>
              <p:nvPicPr>
                <p:cNvPr id="167" name="Picture 272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" y="1752"/>
                  <a:ext cx="195" cy="1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8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1706" y="1777"/>
                  <a:ext cx="55" cy="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9" name="Line 274"/>
              <p:cNvSpPr>
                <a:spLocks noChangeShapeType="1"/>
              </p:cNvSpPr>
              <p:nvPr/>
            </p:nvSpPr>
            <p:spPr bwMode="auto">
              <a:xfrm flipV="1">
                <a:off x="1695" y="1832"/>
                <a:ext cx="11" cy="5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0" name="Group 275"/>
              <p:cNvGrpSpPr>
                <a:grpSpLocks/>
              </p:cNvGrpSpPr>
              <p:nvPr/>
            </p:nvGrpSpPr>
            <p:grpSpPr bwMode="auto">
              <a:xfrm>
                <a:off x="1681" y="1994"/>
                <a:ext cx="222" cy="202"/>
                <a:chOff x="1681" y="1994"/>
                <a:chExt cx="222" cy="202"/>
              </a:xfrm>
            </p:grpSpPr>
            <p:pic>
              <p:nvPicPr>
                <p:cNvPr id="165" name="Picture 276"/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1" y="1994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1776" y="2022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1" name="Line 278"/>
              <p:cNvSpPr>
                <a:spLocks noChangeShapeType="1"/>
              </p:cNvSpPr>
              <p:nvPr/>
            </p:nvSpPr>
            <p:spPr bwMode="auto">
              <a:xfrm>
                <a:off x="1726" y="1972"/>
                <a:ext cx="33" cy="8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2" name="Group 279"/>
              <p:cNvGrpSpPr>
                <a:grpSpLocks/>
              </p:cNvGrpSpPr>
              <p:nvPr/>
            </p:nvGrpSpPr>
            <p:grpSpPr bwMode="auto">
              <a:xfrm>
                <a:off x="1827" y="1929"/>
                <a:ext cx="222" cy="202"/>
                <a:chOff x="1827" y="1929"/>
                <a:chExt cx="222" cy="202"/>
              </a:xfrm>
            </p:grpSpPr>
            <p:pic>
              <p:nvPicPr>
                <p:cNvPr id="163" name="Picture 280"/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7" y="1929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4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924" y="1955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3" name="Line 282"/>
              <p:cNvSpPr>
                <a:spLocks noChangeShapeType="1"/>
              </p:cNvSpPr>
              <p:nvPr/>
            </p:nvSpPr>
            <p:spPr bwMode="auto">
              <a:xfrm>
                <a:off x="1762" y="1833"/>
                <a:ext cx="197" cy="10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4" name="Line 283"/>
              <p:cNvSpPr>
                <a:spLocks noChangeShapeType="1"/>
              </p:cNvSpPr>
              <p:nvPr/>
            </p:nvSpPr>
            <p:spPr bwMode="auto">
              <a:xfrm flipV="1">
                <a:off x="1489" y="1705"/>
                <a:ext cx="75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5" name="Group 284"/>
              <p:cNvGrpSpPr>
                <a:grpSpLocks/>
              </p:cNvGrpSpPr>
              <p:nvPr/>
            </p:nvGrpSpPr>
            <p:grpSpPr bwMode="auto">
              <a:xfrm>
                <a:off x="1354" y="1714"/>
                <a:ext cx="187" cy="168"/>
                <a:chOff x="1354" y="1714"/>
                <a:chExt cx="187" cy="168"/>
              </a:xfrm>
            </p:grpSpPr>
            <p:pic>
              <p:nvPicPr>
                <p:cNvPr id="161" name="Picture 285"/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4" y="1714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2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1439" y="1738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46" name="Group 287"/>
              <p:cNvGrpSpPr>
                <a:grpSpLocks/>
              </p:cNvGrpSpPr>
              <p:nvPr/>
            </p:nvGrpSpPr>
            <p:grpSpPr bwMode="auto">
              <a:xfrm>
                <a:off x="1477" y="1629"/>
                <a:ext cx="187" cy="168"/>
                <a:chOff x="1477" y="1629"/>
                <a:chExt cx="187" cy="168"/>
              </a:xfrm>
            </p:grpSpPr>
            <p:pic>
              <p:nvPicPr>
                <p:cNvPr id="159" name="Picture 288"/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7" y="1629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0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64" y="1653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7" name="Line 290"/>
              <p:cNvSpPr>
                <a:spLocks noChangeShapeType="1"/>
              </p:cNvSpPr>
              <p:nvPr/>
            </p:nvSpPr>
            <p:spPr bwMode="auto">
              <a:xfrm flipH="1">
                <a:off x="1306" y="1764"/>
                <a:ext cx="123" cy="1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8" name="Group 291"/>
              <p:cNvGrpSpPr>
                <a:grpSpLocks/>
              </p:cNvGrpSpPr>
              <p:nvPr/>
            </p:nvGrpSpPr>
            <p:grpSpPr bwMode="auto">
              <a:xfrm>
                <a:off x="1850" y="1787"/>
                <a:ext cx="187" cy="168"/>
                <a:chOff x="1850" y="1787"/>
                <a:chExt cx="187" cy="168"/>
              </a:xfrm>
            </p:grpSpPr>
            <p:pic>
              <p:nvPicPr>
                <p:cNvPr id="157" name="Picture 292"/>
                <p:cNvPicPr>
                  <a:picLocks noChangeAspect="1" noChangeArrowheads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0" y="1787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8" name="Text Box 293"/>
                <p:cNvSpPr txBox="1">
                  <a:spLocks noChangeArrowheads="1"/>
                </p:cNvSpPr>
                <p:nvPr/>
              </p:nvSpPr>
              <p:spPr bwMode="auto">
                <a:xfrm>
                  <a:off x="1937" y="1811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9" name="Line 294"/>
              <p:cNvSpPr>
                <a:spLocks noChangeShapeType="1"/>
              </p:cNvSpPr>
              <p:nvPr/>
            </p:nvSpPr>
            <p:spPr bwMode="auto">
              <a:xfrm>
                <a:off x="1614" y="1705"/>
                <a:ext cx="346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0" name="Line 295"/>
              <p:cNvSpPr>
                <a:spLocks noChangeShapeType="1"/>
              </p:cNvSpPr>
              <p:nvPr/>
            </p:nvSpPr>
            <p:spPr bwMode="auto">
              <a:xfrm flipH="1" flipV="1">
                <a:off x="1589" y="1715"/>
                <a:ext cx="4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1" name="Line 296"/>
              <p:cNvSpPr>
                <a:spLocks noChangeShapeType="1"/>
              </p:cNvSpPr>
              <p:nvPr/>
            </p:nvSpPr>
            <p:spPr bwMode="auto">
              <a:xfrm flipV="1">
                <a:off x="1501" y="1803"/>
                <a:ext cx="4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2" name="Line 297"/>
              <p:cNvSpPr>
                <a:spLocks noChangeShapeType="1"/>
              </p:cNvSpPr>
              <p:nvPr/>
            </p:nvSpPr>
            <p:spPr bwMode="auto">
              <a:xfrm flipH="1">
                <a:off x="1421" y="1965"/>
                <a:ext cx="56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3" name="Line 298"/>
              <p:cNvSpPr>
                <a:spLocks noChangeShapeType="1"/>
              </p:cNvSpPr>
              <p:nvPr/>
            </p:nvSpPr>
            <p:spPr bwMode="auto">
              <a:xfrm flipH="1">
                <a:off x="1686" y="2060"/>
                <a:ext cx="74" cy="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4" name="Line 299"/>
              <p:cNvSpPr>
                <a:spLocks noChangeShapeType="1"/>
              </p:cNvSpPr>
              <p:nvPr/>
            </p:nvSpPr>
            <p:spPr bwMode="auto">
              <a:xfrm flipH="1" flipV="1">
                <a:off x="1139" y="1963"/>
                <a:ext cx="77" cy="3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5" name="Line 300"/>
              <p:cNvSpPr>
                <a:spLocks noChangeShapeType="1"/>
              </p:cNvSpPr>
              <p:nvPr/>
            </p:nvSpPr>
            <p:spPr bwMode="auto">
              <a:xfrm>
                <a:off x="1049" y="1904"/>
                <a:ext cx="53" cy="2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6" name="Line 301"/>
              <p:cNvSpPr>
                <a:spLocks noChangeShapeType="1"/>
              </p:cNvSpPr>
              <p:nvPr/>
            </p:nvSpPr>
            <p:spPr bwMode="auto">
              <a:xfrm flipV="1">
                <a:off x="1366" y="1763"/>
                <a:ext cx="62" cy="1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pic>
          <p:nvPicPr>
            <p:cNvPr id="31" name="Picture 30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" y="1666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2" name="Picture 303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" y="1666"/>
              <a:ext cx="672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" name="Text Box 304"/>
            <p:cNvSpPr txBox="1">
              <a:spLocks noChangeArrowheads="1"/>
            </p:cNvSpPr>
            <p:nvPr/>
          </p:nvSpPr>
          <p:spPr bwMode="auto">
            <a:xfrm>
              <a:off x="2951" y="1843"/>
              <a:ext cx="521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Sources</a:t>
              </a:r>
            </a:p>
          </p:txBody>
        </p:sp>
        <p:cxnSp>
          <p:nvCxnSpPr>
            <p:cNvPr id="34" name="AutoShape 305"/>
            <p:cNvCxnSpPr>
              <a:cxnSpLocks noChangeShapeType="1"/>
            </p:cNvCxnSpPr>
            <p:nvPr/>
          </p:nvCxnSpPr>
          <p:spPr bwMode="auto">
            <a:xfrm flipV="1">
              <a:off x="5242" y="2731"/>
              <a:ext cx="138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06"/>
            <p:cNvCxnSpPr>
              <a:cxnSpLocks noChangeShapeType="1"/>
            </p:cNvCxnSpPr>
            <p:nvPr/>
          </p:nvCxnSpPr>
          <p:spPr bwMode="auto">
            <a:xfrm flipH="1" flipV="1">
              <a:off x="4947" y="2731"/>
              <a:ext cx="293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36" name="Group 307"/>
            <p:cNvGrpSpPr>
              <a:grpSpLocks/>
            </p:cNvGrpSpPr>
            <p:nvPr/>
          </p:nvGrpSpPr>
          <p:grpSpPr bwMode="auto">
            <a:xfrm>
              <a:off x="5139" y="2098"/>
              <a:ext cx="480" cy="383"/>
              <a:chOff x="5139" y="2098"/>
              <a:chExt cx="480" cy="383"/>
            </a:xfrm>
          </p:grpSpPr>
          <p:pic>
            <p:nvPicPr>
              <p:cNvPr id="88" name="Picture 308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9" name="Text Box 309"/>
              <p:cNvSpPr txBox="1">
                <a:spLocks noChangeArrowheads="1"/>
              </p:cNvSpPr>
              <p:nvPr/>
            </p:nvSpPr>
            <p:spPr bwMode="auto">
              <a:xfrm>
                <a:off x="5177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7" name="Group 310"/>
            <p:cNvGrpSpPr>
              <a:grpSpLocks/>
            </p:cNvGrpSpPr>
            <p:nvPr/>
          </p:nvGrpSpPr>
          <p:grpSpPr bwMode="auto">
            <a:xfrm>
              <a:off x="5139" y="2348"/>
              <a:ext cx="480" cy="383"/>
              <a:chOff x="5139" y="2348"/>
              <a:chExt cx="480" cy="383"/>
            </a:xfrm>
          </p:grpSpPr>
          <p:pic>
            <p:nvPicPr>
              <p:cNvPr id="86" name="Picture 311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7" name="Text Box 312"/>
              <p:cNvSpPr txBox="1">
                <a:spLocks noChangeArrowheads="1"/>
              </p:cNvSpPr>
              <p:nvPr/>
            </p:nvSpPr>
            <p:spPr bwMode="auto">
              <a:xfrm>
                <a:off x="5177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8" name="Group 313"/>
            <p:cNvGrpSpPr>
              <a:grpSpLocks/>
            </p:cNvGrpSpPr>
            <p:nvPr/>
          </p:nvGrpSpPr>
          <p:grpSpPr bwMode="auto">
            <a:xfrm>
              <a:off x="4706" y="1858"/>
              <a:ext cx="480" cy="383"/>
              <a:chOff x="4706" y="1858"/>
              <a:chExt cx="480" cy="383"/>
            </a:xfrm>
          </p:grpSpPr>
          <p:pic>
            <p:nvPicPr>
              <p:cNvPr id="84" name="Picture 314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5" name="Text Box 315"/>
              <p:cNvSpPr txBox="1">
                <a:spLocks noChangeArrowheads="1"/>
              </p:cNvSpPr>
              <p:nvPr/>
            </p:nvSpPr>
            <p:spPr bwMode="auto">
              <a:xfrm>
                <a:off x="4744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9" name="Group 316"/>
            <p:cNvGrpSpPr>
              <a:grpSpLocks/>
            </p:cNvGrpSpPr>
            <p:nvPr/>
          </p:nvGrpSpPr>
          <p:grpSpPr bwMode="auto">
            <a:xfrm>
              <a:off x="4706" y="2098"/>
              <a:ext cx="480" cy="383"/>
              <a:chOff x="4706" y="2098"/>
              <a:chExt cx="480" cy="383"/>
            </a:xfrm>
          </p:grpSpPr>
          <p:pic>
            <p:nvPicPr>
              <p:cNvPr id="82" name="Picture 317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 Box 318"/>
              <p:cNvSpPr txBox="1">
                <a:spLocks noChangeArrowheads="1"/>
              </p:cNvSpPr>
              <p:nvPr/>
            </p:nvSpPr>
            <p:spPr bwMode="auto">
              <a:xfrm>
                <a:off x="4744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40" name="Group 319"/>
            <p:cNvGrpSpPr>
              <a:grpSpLocks/>
            </p:cNvGrpSpPr>
            <p:nvPr/>
          </p:nvGrpSpPr>
          <p:grpSpPr bwMode="auto">
            <a:xfrm>
              <a:off x="4706" y="2348"/>
              <a:ext cx="480" cy="383"/>
              <a:chOff x="4706" y="2348"/>
              <a:chExt cx="480" cy="383"/>
            </a:xfrm>
          </p:grpSpPr>
          <p:pic>
            <p:nvPicPr>
              <p:cNvPr id="80" name="Picture 320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1" name="Text Box 321"/>
              <p:cNvSpPr txBox="1">
                <a:spLocks noChangeArrowheads="1"/>
              </p:cNvSpPr>
              <p:nvPr/>
            </p:nvSpPr>
            <p:spPr bwMode="auto">
              <a:xfrm>
                <a:off x="4744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pic>
          <p:nvPicPr>
            <p:cNvPr id="41" name="Picture 3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2" name="Text Box 323"/>
            <p:cNvSpPr txBox="1">
              <a:spLocks noChangeArrowheads="1"/>
            </p:cNvSpPr>
            <p:nvPr/>
          </p:nvSpPr>
          <p:spPr bwMode="auto">
            <a:xfrm>
              <a:off x="773" y="2380"/>
              <a:ext cx="469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Primary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Search</a:t>
              </a:r>
            </a:p>
          </p:txBody>
        </p:sp>
        <p:pic>
          <p:nvPicPr>
            <p:cNvPr id="43" name="Picture 3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" name="Text Box 325"/>
            <p:cNvSpPr txBox="1">
              <a:spLocks noChangeArrowheads="1"/>
            </p:cNvSpPr>
            <p:nvPr/>
          </p:nvSpPr>
          <p:spPr bwMode="auto">
            <a:xfrm>
              <a:off x="1321" y="2391"/>
              <a:ext cx="660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Candidate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Answer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Generation</a:t>
              </a:r>
            </a:p>
          </p:txBody>
        </p:sp>
        <p:pic>
          <p:nvPicPr>
            <p:cNvPr id="45" name="Picture 326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037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6" name="Picture 327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" y="3037"/>
              <a:ext cx="143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7" name="Picture 328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" y="3037"/>
              <a:ext cx="109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48" name="AutoShape 329"/>
            <p:cNvCxnSpPr>
              <a:cxnSpLocks noChangeShapeType="1"/>
            </p:cNvCxnSpPr>
            <p:nvPr/>
          </p:nvCxnSpPr>
          <p:spPr bwMode="auto">
            <a:xfrm flipH="1" flipV="1">
              <a:off x="2672" y="2626"/>
              <a:ext cx="576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330"/>
            <p:cNvCxnSpPr>
              <a:cxnSpLocks noChangeShapeType="1"/>
            </p:cNvCxnSpPr>
            <p:nvPr/>
          </p:nvCxnSpPr>
          <p:spPr bwMode="auto">
            <a:xfrm flipV="1">
              <a:off x="3249" y="2626"/>
              <a:ext cx="673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50" name="Picture 3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" y="2122"/>
              <a:ext cx="761" cy="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51" name="Group 332"/>
            <p:cNvGrpSpPr>
              <a:grpSpLocks/>
            </p:cNvGrpSpPr>
            <p:nvPr/>
          </p:nvGrpSpPr>
          <p:grpSpPr bwMode="auto">
            <a:xfrm>
              <a:off x="846" y="1905"/>
              <a:ext cx="673" cy="464"/>
              <a:chOff x="846" y="1905"/>
              <a:chExt cx="673" cy="464"/>
            </a:xfrm>
          </p:grpSpPr>
          <p:pic>
            <p:nvPicPr>
              <p:cNvPr id="78" name="Picture 333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" y="1905"/>
                <a:ext cx="673" cy="4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Text Box 334"/>
              <p:cNvSpPr txBox="1">
                <a:spLocks noChangeArrowheads="1"/>
              </p:cNvSpPr>
              <p:nvPr/>
            </p:nvSpPr>
            <p:spPr bwMode="auto">
              <a:xfrm>
                <a:off x="892" y="2060"/>
                <a:ext cx="583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900">
                    <a:solidFill>
                      <a:srgbClr val="FFFFFF"/>
                    </a:solidFill>
                    <a:ea typeface="MS PGothic" charset="0"/>
                    <a:cs typeface="MS PGothic" charset="0"/>
                  </a:rPr>
                  <a:t>Answer Sources</a:t>
                </a:r>
              </a:p>
            </p:txBody>
          </p:sp>
        </p:grpSp>
        <p:pic>
          <p:nvPicPr>
            <p:cNvPr id="52" name="Picture 335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" y="3037"/>
              <a:ext cx="804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3" name="Picture 3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2121"/>
              <a:ext cx="762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4" name="Text Box 337"/>
            <p:cNvSpPr txBox="1">
              <a:spLocks noChangeArrowheads="1"/>
            </p:cNvSpPr>
            <p:nvPr/>
          </p:nvSpPr>
          <p:spPr bwMode="auto">
            <a:xfrm>
              <a:off x="2622" y="2159"/>
              <a:ext cx="533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Retrieval</a:t>
              </a:r>
            </a:p>
          </p:txBody>
        </p:sp>
        <p:sp>
          <p:nvSpPr>
            <p:cNvPr id="55" name="Text Box 338"/>
            <p:cNvSpPr txBox="1">
              <a:spLocks noChangeArrowheads="1"/>
            </p:cNvSpPr>
            <p:nvPr/>
          </p:nvSpPr>
          <p:spPr bwMode="auto">
            <a:xfrm>
              <a:off x="3354" y="2158"/>
              <a:ext cx="533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Scoring</a:t>
              </a:r>
            </a:p>
          </p:txBody>
        </p:sp>
        <p:cxnSp>
          <p:nvCxnSpPr>
            <p:cNvPr id="56" name="AutoShape 339"/>
            <p:cNvCxnSpPr>
              <a:cxnSpLocks noChangeShapeType="1"/>
              <a:stCxn id="54" idx="3"/>
              <a:endCxn id="55" idx="1"/>
            </p:cNvCxnSpPr>
            <p:nvPr/>
          </p:nvCxnSpPr>
          <p:spPr bwMode="auto">
            <a:xfrm>
              <a:off x="3156" y="2357"/>
              <a:ext cx="198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340"/>
            <p:cNvCxnSpPr>
              <a:cxnSpLocks noChangeShapeType="1"/>
            </p:cNvCxnSpPr>
            <p:nvPr/>
          </p:nvCxnSpPr>
          <p:spPr bwMode="auto">
            <a:xfrm flipV="1">
              <a:off x="747" y="3280"/>
              <a:ext cx="111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8" name="Text Box 341"/>
            <p:cNvSpPr txBox="1">
              <a:spLocks noChangeArrowheads="1"/>
            </p:cNvSpPr>
            <p:nvPr/>
          </p:nvSpPr>
          <p:spPr bwMode="auto">
            <a:xfrm>
              <a:off x="4584" y="1389"/>
              <a:ext cx="1106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Learned Models</a:t>
              </a:r>
            </a:p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help combine and weigh the Evidence</a:t>
              </a:r>
            </a:p>
          </p:txBody>
        </p:sp>
        <p:cxnSp>
          <p:nvCxnSpPr>
            <p:cNvPr id="59" name="AutoShape 342"/>
            <p:cNvCxnSpPr>
              <a:cxnSpLocks noChangeShapeType="1"/>
            </p:cNvCxnSpPr>
            <p:nvPr/>
          </p:nvCxnSpPr>
          <p:spPr bwMode="auto">
            <a:xfrm>
              <a:off x="983" y="3494"/>
              <a:ext cx="387" cy="32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343"/>
            <p:cNvCxnSpPr>
              <a:cxnSpLocks noChangeShapeType="1"/>
            </p:cNvCxnSpPr>
            <p:nvPr/>
          </p:nvCxnSpPr>
          <p:spPr bwMode="auto">
            <a:xfrm flipV="1">
              <a:off x="4129" y="3478"/>
              <a:ext cx="161" cy="41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1" name="Picture 344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" y="3579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2" name="Picture 345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" y="3579"/>
              <a:ext cx="106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63" name="AutoShape 346"/>
            <p:cNvCxnSpPr>
              <a:cxnSpLocks noChangeShapeType="1"/>
            </p:cNvCxnSpPr>
            <p:nvPr/>
          </p:nvCxnSpPr>
          <p:spPr bwMode="auto">
            <a:xfrm>
              <a:off x="2123" y="381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4" name="Picture 347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" y="3675"/>
              <a:ext cx="804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5" name="Picture 34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" y="3675"/>
              <a:ext cx="1097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6" name="Text Box 349"/>
            <p:cNvSpPr txBox="1">
              <a:spLocks noChangeArrowheads="1"/>
            </p:cNvSpPr>
            <p:nvPr/>
          </p:nvSpPr>
          <p:spPr bwMode="auto">
            <a:xfrm>
              <a:off x="2205" y="3696"/>
              <a:ext cx="1084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Hypothesis and 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Evidence Scoring</a:t>
              </a:r>
            </a:p>
          </p:txBody>
        </p:sp>
        <p:cxnSp>
          <p:nvCxnSpPr>
            <p:cNvPr id="67" name="AutoShape 350"/>
            <p:cNvCxnSpPr>
              <a:cxnSpLocks noChangeShapeType="1"/>
            </p:cNvCxnSpPr>
            <p:nvPr/>
          </p:nvCxnSpPr>
          <p:spPr bwMode="auto">
            <a:xfrm>
              <a:off x="2155" y="3912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351"/>
            <p:cNvCxnSpPr>
              <a:cxnSpLocks noChangeShapeType="1"/>
            </p:cNvCxnSpPr>
            <p:nvPr/>
          </p:nvCxnSpPr>
          <p:spPr bwMode="auto">
            <a:xfrm>
              <a:off x="981" y="3484"/>
              <a:ext cx="451" cy="428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352"/>
            <p:cNvCxnSpPr>
              <a:cxnSpLocks noChangeShapeType="1"/>
            </p:cNvCxnSpPr>
            <p:nvPr/>
          </p:nvCxnSpPr>
          <p:spPr bwMode="auto">
            <a:xfrm flipV="1">
              <a:off x="4035" y="3089"/>
              <a:ext cx="528" cy="395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0" name="Rectangle 353"/>
            <p:cNvSpPr>
              <a:spLocks noChangeArrowheads="1"/>
            </p:cNvSpPr>
            <p:nvPr/>
          </p:nvSpPr>
          <p:spPr bwMode="auto">
            <a:xfrm flipV="1">
              <a:off x="4322" y="3405"/>
              <a:ext cx="143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 sz="1350"/>
            </a:p>
          </p:txBody>
        </p:sp>
        <p:pic>
          <p:nvPicPr>
            <p:cNvPr id="71" name="Picture 354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45"/>
              <a:ext cx="907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2" name="Picture 3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" y="3648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Text Box 356"/>
            <p:cNvSpPr txBox="1">
              <a:spLocks noChangeArrowheads="1"/>
            </p:cNvSpPr>
            <p:nvPr/>
          </p:nvSpPr>
          <p:spPr bwMode="auto">
            <a:xfrm>
              <a:off x="3456" y="3696"/>
              <a:ext cx="576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Merging &amp;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Ranking</a:t>
              </a:r>
            </a:p>
          </p:txBody>
        </p:sp>
        <p:cxnSp>
          <p:nvCxnSpPr>
            <p:cNvPr id="74" name="AutoShape 357"/>
            <p:cNvCxnSpPr>
              <a:cxnSpLocks noChangeShapeType="1"/>
            </p:cNvCxnSpPr>
            <p:nvPr/>
          </p:nvCxnSpPr>
          <p:spPr bwMode="auto">
            <a:xfrm>
              <a:off x="3274" y="393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5" name="AutoShape 358"/>
            <p:cNvCxnSpPr>
              <a:cxnSpLocks noChangeShapeType="1"/>
            </p:cNvCxnSpPr>
            <p:nvPr/>
          </p:nvCxnSpPr>
          <p:spPr bwMode="auto">
            <a:xfrm>
              <a:off x="3287" y="3855"/>
              <a:ext cx="97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76" name="Picture 35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3039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" name="Text Box 360"/>
            <p:cNvSpPr txBox="1">
              <a:spLocks noChangeArrowheads="1"/>
            </p:cNvSpPr>
            <p:nvPr/>
          </p:nvSpPr>
          <p:spPr bwMode="auto">
            <a:xfrm>
              <a:off x="3985" y="3072"/>
              <a:ext cx="610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Synthesis</a:t>
              </a:r>
            </a:p>
          </p:txBody>
        </p:sp>
      </p:grpSp>
      <p:sp>
        <p:nvSpPr>
          <p:cNvPr id="364" name="6-Point Star 363"/>
          <p:cNvSpPr/>
          <p:nvPr/>
        </p:nvSpPr>
        <p:spPr>
          <a:xfrm>
            <a:off x="2422326" y="2985697"/>
            <a:ext cx="265510" cy="332184"/>
          </a:xfrm>
          <a:prstGeom prst="star6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150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Search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323975" y="4276725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</a:t>
            </a:r>
          </a:p>
          <a:p>
            <a:pPr algn="ctr"/>
            <a:r>
              <a:rPr lang="en-US" sz="1050" dirty="0"/>
              <a:t>[Encyclopedia]</a:t>
            </a:r>
          </a:p>
          <a:p>
            <a:pPr algn="ctr"/>
            <a:r>
              <a:rPr lang="en-US" sz="1050" dirty="0"/>
              <a:t>[News Wire]</a:t>
            </a:r>
          </a:p>
          <a:p>
            <a:pPr algn="ctr"/>
            <a:endParaRPr lang="en-US" sz="1050" dirty="0"/>
          </a:p>
        </p:txBody>
      </p:sp>
      <p:sp>
        <p:nvSpPr>
          <p:cNvPr id="5" name="Magnetic Disk 4"/>
          <p:cNvSpPr/>
          <p:nvPr/>
        </p:nvSpPr>
        <p:spPr>
          <a:xfrm>
            <a:off x="4062413" y="4095750"/>
            <a:ext cx="1009650" cy="752475"/>
          </a:xfrm>
          <a:prstGeom prst="flowChartMagneticDisk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DBPedia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862138" y="818376"/>
            <a:ext cx="3114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Clue</a:t>
            </a:r>
            <a:endParaRPr lang="en-US" sz="1350" dirty="0"/>
          </a:p>
        </p:txBody>
      </p:sp>
      <p:sp>
        <p:nvSpPr>
          <p:cNvPr id="40" name="Magnetic Disk 39"/>
          <p:cNvSpPr/>
          <p:nvPr/>
        </p:nvSpPr>
        <p:spPr>
          <a:xfrm>
            <a:off x="5219700" y="4095750"/>
            <a:ext cx="1009650" cy="752475"/>
          </a:xfrm>
          <a:prstGeom prst="flowChartMagneticDisk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PRISMATIC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69319" y="2266950"/>
            <a:ext cx="251936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Output:</a:t>
            </a:r>
          </a:p>
          <a:p>
            <a:pPr algn="ctr"/>
            <a:r>
              <a:rPr lang="en-US" sz="1350" dirty="0"/>
              <a:t>Candidate Passages</a:t>
            </a:r>
          </a:p>
          <a:p>
            <a:pPr algn="ctr"/>
            <a:r>
              <a:rPr lang="en-US" sz="1350" dirty="0"/>
              <a:t>+ </a:t>
            </a:r>
          </a:p>
          <a:p>
            <a:pPr algn="ctr"/>
            <a:r>
              <a:rPr lang="en-US" sz="1350" dirty="0"/>
              <a:t>Candidate Relations</a:t>
            </a:r>
            <a:endParaRPr lang="en-US" sz="135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711765" y="1190625"/>
            <a:ext cx="5419954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1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Search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323975" y="4276725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</a:t>
            </a:r>
          </a:p>
          <a:p>
            <a:pPr algn="ctr"/>
            <a:r>
              <a:rPr lang="en-US" sz="1050" dirty="0"/>
              <a:t>[Encyclopedia]</a:t>
            </a:r>
          </a:p>
          <a:p>
            <a:pPr algn="ctr"/>
            <a:r>
              <a:rPr lang="en-US" sz="1050" dirty="0"/>
              <a:t>[News Wire]</a:t>
            </a:r>
          </a:p>
          <a:p>
            <a:pPr algn="ctr"/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728662" y="1409700"/>
            <a:ext cx="1976438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 Query Generator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862138" y="818376"/>
            <a:ext cx="3114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Clue</a:t>
            </a:r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728662" y="2162175"/>
            <a:ext cx="957263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Indri</a:t>
            </a:r>
          </a:p>
          <a:p>
            <a:pPr algn="ctr"/>
            <a:r>
              <a:rPr lang="en-US" sz="1050" dirty="0"/>
              <a:t>Passage </a:t>
            </a:r>
          </a:p>
          <a:p>
            <a:pPr algn="ctr"/>
            <a:r>
              <a:rPr lang="en-US" sz="1050" dirty="0"/>
              <a:t>Retrieval</a:t>
            </a:r>
            <a:endParaRPr lang="en-US" sz="1050" dirty="0"/>
          </a:p>
        </p:txBody>
      </p:sp>
      <p:sp>
        <p:nvSpPr>
          <p:cNvPr id="18" name="Rectangle 17"/>
          <p:cNvSpPr/>
          <p:nvPr/>
        </p:nvSpPr>
        <p:spPr>
          <a:xfrm>
            <a:off x="1747837" y="2162175"/>
            <a:ext cx="957263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Lucene</a:t>
            </a:r>
            <a:endParaRPr lang="en-US" sz="1050" dirty="0"/>
          </a:p>
          <a:p>
            <a:pPr algn="ctr"/>
            <a:r>
              <a:rPr lang="en-US" sz="1050" dirty="0"/>
              <a:t>Two-Stage</a:t>
            </a:r>
          </a:p>
          <a:p>
            <a:pPr algn="ctr"/>
            <a:r>
              <a:rPr lang="en-US" sz="1050" dirty="0"/>
              <a:t>Retrieval</a:t>
            </a:r>
            <a:endParaRPr lang="en-US" sz="1050" dirty="0"/>
          </a:p>
        </p:txBody>
      </p:sp>
      <p:sp>
        <p:nvSpPr>
          <p:cNvPr id="20" name="Multidocument 19"/>
          <p:cNvSpPr/>
          <p:nvPr/>
        </p:nvSpPr>
        <p:spPr>
          <a:xfrm>
            <a:off x="133350" y="3009900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Title-in-Clue</a:t>
            </a:r>
          </a:p>
          <a:p>
            <a:pPr algn="ctr"/>
            <a:r>
              <a:rPr lang="en-US" sz="1050" dirty="0"/>
              <a:t>Subset</a:t>
            </a:r>
            <a:endParaRPr lang="en-US" sz="105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45560" y="2676525"/>
            <a:ext cx="35934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11765" y="3771900"/>
            <a:ext cx="612210" cy="504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495425" y="2695575"/>
            <a:ext cx="0" cy="150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2"/>
          </p:cNvCxnSpPr>
          <p:nvPr/>
        </p:nvCxnSpPr>
        <p:spPr>
          <a:xfrm flipV="1">
            <a:off x="2085975" y="3743043"/>
            <a:ext cx="6118" cy="543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Multidocument 31"/>
          <p:cNvSpPr/>
          <p:nvPr/>
        </p:nvSpPr>
        <p:spPr>
          <a:xfrm>
            <a:off x="1628775" y="3009900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Relevant Documents</a:t>
            </a:r>
            <a:endParaRPr lang="en-US" sz="105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40985" y="2667000"/>
            <a:ext cx="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1765" y="1190625"/>
            <a:ext cx="5419954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2"/>
          </p:cNvCxnSpPr>
          <p:nvPr/>
        </p:nvCxnSpPr>
        <p:spPr>
          <a:xfrm flipH="1">
            <a:off x="1419226" y="1866900"/>
            <a:ext cx="29765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1716882" y="1866900"/>
            <a:ext cx="292894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103" y="3957251"/>
            <a:ext cx="6953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Filter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4623" y="1417410"/>
            <a:ext cx="3781425" cy="36240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Two types of retrieval algorithms.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b="1" dirty="0">
                <a:solidFill>
                  <a:srgbClr val="000000"/>
                </a:solidFill>
              </a:rPr>
              <a:t>Indri Passage Retrieval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Retrieve passages that are highly relevant for the question.</a:t>
            </a:r>
          </a:p>
          <a:p>
            <a:pPr marL="214313" indent="-214313">
              <a:buFont typeface="Arial"/>
              <a:buChar char="•"/>
            </a:pPr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F</a:t>
            </a:r>
            <a:r>
              <a:rPr lang="en-US" sz="1350" dirty="0">
                <a:solidFill>
                  <a:srgbClr val="000000"/>
                </a:solidFill>
              </a:rPr>
              <a:t>ilter Wikipedia articles whose titles match query terms (w/ a dictionary lookup).</a:t>
            </a:r>
          </a:p>
          <a:p>
            <a:pPr marL="214313" indent="-214313">
              <a:buFont typeface="Arial"/>
              <a:buChar char="•"/>
            </a:pPr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Modify scoring function to account for coverage of terms. </a:t>
            </a: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Recall query-likelihood model?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7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Question Answering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Text-based Question Answering</a:t>
            </a:r>
          </a:p>
          <a:p>
            <a:pPr lvl="1"/>
            <a:r>
              <a:rPr lang="en-US" dirty="0" smtClean="0"/>
              <a:t>Closed corpus</a:t>
            </a:r>
          </a:p>
          <a:p>
            <a:pPr lvl="1"/>
            <a:r>
              <a:rPr lang="en-US" dirty="0" smtClean="0"/>
              <a:t>Open-domain and Web-based</a:t>
            </a:r>
          </a:p>
          <a:p>
            <a:pPr lvl="1"/>
            <a:r>
              <a:rPr lang="en-US" dirty="0" smtClean="0"/>
              <a:t>Community-based </a:t>
            </a:r>
          </a:p>
          <a:p>
            <a:pPr lvl="1"/>
            <a:r>
              <a:rPr lang="en-US" dirty="0" smtClean="0"/>
              <a:t>Reading comprehension (MC-SAT from MSR)</a:t>
            </a:r>
          </a:p>
          <a:p>
            <a:pPr lvl="1"/>
            <a:r>
              <a:rPr lang="en-US" dirty="0" smtClean="0"/>
              <a:t>Standardized Exams (4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Exams from AI2)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Question Answering Over Structured Databases</a:t>
            </a:r>
          </a:p>
          <a:p>
            <a:pPr lvl="1"/>
            <a:r>
              <a:rPr lang="en-US" dirty="0" smtClean="0"/>
              <a:t>Specialized domains (e.g., Geographic Databases)</a:t>
            </a:r>
          </a:p>
          <a:p>
            <a:pPr lvl="1"/>
            <a:r>
              <a:rPr lang="en-US" dirty="0" smtClean="0"/>
              <a:t>Large-scale open-domain (e.g., Freebase)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Search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323975" y="4276725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</a:t>
            </a:r>
          </a:p>
          <a:p>
            <a:pPr algn="ctr"/>
            <a:r>
              <a:rPr lang="en-US" sz="1050" dirty="0"/>
              <a:t>[Encyclopedia]</a:t>
            </a:r>
          </a:p>
          <a:p>
            <a:pPr algn="ctr"/>
            <a:r>
              <a:rPr lang="en-US" sz="1050" dirty="0"/>
              <a:t>[News Wire]</a:t>
            </a:r>
          </a:p>
          <a:p>
            <a:pPr algn="ctr"/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728662" y="1409700"/>
            <a:ext cx="1976438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 Query Generator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862138" y="818376"/>
            <a:ext cx="3114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Clue</a:t>
            </a:r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728662" y="2162175"/>
            <a:ext cx="957263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Indri</a:t>
            </a:r>
          </a:p>
          <a:p>
            <a:pPr algn="ctr"/>
            <a:r>
              <a:rPr lang="en-US" sz="1050" dirty="0"/>
              <a:t>Passage </a:t>
            </a:r>
          </a:p>
          <a:p>
            <a:pPr algn="ctr"/>
            <a:r>
              <a:rPr lang="en-US" sz="1050" dirty="0"/>
              <a:t>Retrieval</a:t>
            </a:r>
            <a:endParaRPr lang="en-US" sz="1050" dirty="0"/>
          </a:p>
        </p:txBody>
      </p:sp>
      <p:sp>
        <p:nvSpPr>
          <p:cNvPr id="18" name="Rectangle 17"/>
          <p:cNvSpPr/>
          <p:nvPr/>
        </p:nvSpPr>
        <p:spPr>
          <a:xfrm>
            <a:off x="1747837" y="2162175"/>
            <a:ext cx="957263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Lucene</a:t>
            </a:r>
            <a:endParaRPr lang="en-US" sz="1050" dirty="0"/>
          </a:p>
          <a:p>
            <a:pPr algn="ctr"/>
            <a:r>
              <a:rPr lang="en-US" sz="1050" dirty="0"/>
              <a:t>Two-Stage</a:t>
            </a:r>
          </a:p>
          <a:p>
            <a:pPr algn="ctr"/>
            <a:r>
              <a:rPr lang="en-US" sz="1050" dirty="0"/>
              <a:t>Retrieval</a:t>
            </a:r>
            <a:endParaRPr lang="en-US" sz="1050" dirty="0"/>
          </a:p>
        </p:txBody>
      </p:sp>
      <p:sp>
        <p:nvSpPr>
          <p:cNvPr id="20" name="Multidocument 19"/>
          <p:cNvSpPr/>
          <p:nvPr/>
        </p:nvSpPr>
        <p:spPr>
          <a:xfrm>
            <a:off x="133350" y="3009900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Title-in-Clue</a:t>
            </a:r>
          </a:p>
          <a:p>
            <a:pPr algn="ctr"/>
            <a:r>
              <a:rPr lang="en-US" sz="1050" dirty="0"/>
              <a:t>Subset</a:t>
            </a:r>
            <a:endParaRPr lang="en-US" sz="105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45560" y="2676525"/>
            <a:ext cx="35934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11765" y="3771900"/>
            <a:ext cx="612210" cy="504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495425" y="2695575"/>
            <a:ext cx="0" cy="150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2"/>
          </p:cNvCxnSpPr>
          <p:nvPr/>
        </p:nvCxnSpPr>
        <p:spPr>
          <a:xfrm flipV="1">
            <a:off x="2085975" y="3743043"/>
            <a:ext cx="6118" cy="543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Multidocument 31"/>
          <p:cNvSpPr/>
          <p:nvPr/>
        </p:nvSpPr>
        <p:spPr>
          <a:xfrm>
            <a:off x="1628775" y="3009900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Relevant Documents</a:t>
            </a:r>
            <a:endParaRPr lang="en-US" sz="105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40985" y="2667000"/>
            <a:ext cx="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1765" y="1190625"/>
            <a:ext cx="5419954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2"/>
          </p:cNvCxnSpPr>
          <p:nvPr/>
        </p:nvCxnSpPr>
        <p:spPr>
          <a:xfrm flipH="1">
            <a:off x="1419226" y="1866900"/>
            <a:ext cx="29765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1716882" y="1866900"/>
            <a:ext cx="292894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103" y="3957251"/>
            <a:ext cx="6953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Filter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4623" y="1417409"/>
            <a:ext cx="3781425" cy="36240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Two types of retrieval algorithms.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b="1" dirty="0" err="1">
                <a:solidFill>
                  <a:srgbClr val="000000"/>
                </a:solidFill>
              </a:rPr>
              <a:t>Lucene</a:t>
            </a:r>
            <a:r>
              <a:rPr lang="en-US" sz="1350" b="1" dirty="0">
                <a:solidFill>
                  <a:srgbClr val="000000"/>
                </a:solidFill>
              </a:rPr>
              <a:t> Passage Retrieval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Retrieve “relevant” documents first and then retrieve passages.</a:t>
            </a:r>
          </a:p>
          <a:p>
            <a:pPr marL="214313" indent="-214313">
              <a:buFont typeface="Arial"/>
              <a:buChar char="•"/>
            </a:pPr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Modify scoring to favor:</a:t>
            </a: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Sentences appear closer to the beginning.</a:t>
            </a: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 Longer sentences.</a:t>
            </a: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Many anchor texts and document titles (to mimic named entities).</a:t>
            </a:r>
          </a:p>
          <a:p>
            <a:pPr marL="214313" indent="-214313">
              <a:buFont typeface="Arial"/>
              <a:buChar char="•"/>
            </a:pPr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4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Search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323975" y="4276725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</a:t>
            </a:r>
          </a:p>
          <a:p>
            <a:pPr algn="ctr"/>
            <a:r>
              <a:rPr lang="en-US" sz="1050" dirty="0"/>
              <a:t>[Encyclopedia]</a:t>
            </a:r>
          </a:p>
          <a:p>
            <a:pPr algn="ctr"/>
            <a:r>
              <a:rPr lang="en-US" sz="1050" dirty="0"/>
              <a:t>[News Wire]</a:t>
            </a:r>
          </a:p>
          <a:p>
            <a:pPr algn="ctr"/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728662" y="1409700"/>
            <a:ext cx="1976438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Unstructured Query Generator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862138" y="818376"/>
            <a:ext cx="3114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Clue</a:t>
            </a:r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728662" y="2162175"/>
            <a:ext cx="957263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Indri</a:t>
            </a:r>
          </a:p>
          <a:p>
            <a:pPr algn="ctr"/>
            <a:r>
              <a:rPr lang="en-US" sz="1050" dirty="0"/>
              <a:t>Passage </a:t>
            </a:r>
          </a:p>
          <a:p>
            <a:pPr algn="ctr"/>
            <a:r>
              <a:rPr lang="en-US" sz="1050" dirty="0"/>
              <a:t>Retrieval</a:t>
            </a:r>
            <a:endParaRPr lang="en-US" sz="1050" dirty="0"/>
          </a:p>
        </p:txBody>
      </p:sp>
      <p:sp>
        <p:nvSpPr>
          <p:cNvPr id="18" name="Rectangle 17"/>
          <p:cNvSpPr/>
          <p:nvPr/>
        </p:nvSpPr>
        <p:spPr>
          <a:xfrm>
            <a:off x="1747837" y="2162175"/>
            <a:ext cx="957263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Lucene</a:t>
            </a:r>
            <a:endParaRPr lang="en-US" sz="1050" dirty="0"/>
          </a:p>
          <a:p>
            <a:pPr algn="ctr"/>
            <a:r>
              <a:rPr lang="en-US" sz="1050" dirty="0"/>
              <a:t>Two-Stage</a:t>
            </a:r>
          </a:p>
          <a:p>
            <a:pPr algn="ctr"/>
            <a:r>
              <a:rPr lang="en-US" sz="1050" dirty="0"/>
              <a:t>Retrieval</a:t>
            </a:r>
            <a:endParaRPr lang="en-US" sz="1050" dirty="0"/>
          </a:p>
        </p:txBody>
      </p:sp>
      <p:sp>
        <p:nvSpPr>
          <p:cNvPr id="20" name="Multidocument 19"/>
          <p:cNvSpPr/>
          <p:nvPr/>
        </p:nvSpPr>
        <p:spPr>
          <a:xfrm>
            <a:off x="133350" y="3009900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Title-in-Clue</a:t>
            </a:r>
          </a:p>
          <a:p>
            <a:pPr algn="ctr"/>
            <a:r>
              <a:rPr lang="en-US" sz="1050" dirty="0"/>
              <a:t>Subset</a:t>
            </a:r>
            <a:endParaRPr lang="en-US" sz="105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45560" y="2676525"/>
            <a:ext cx="35934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11765" y="3771900"/>
            <a:ext cx="612210" cy="504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495425" y="2695575"/>
            <a:ext cx="0" cy="150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2"/>
          </p:cNvCxnSpPr>
          <p:nvPr/>
        </p:nvCxnSpPr>
        <p:spPr>
          <a:xfrm flipV="1">
            <a:off x="2085975" y="3743043"/>
            <a:ext cx="6118" cy="543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Multidocument 31"/>
          <p:cNvSpPr/>
          <p:nvPr/>
        </p:nvSpPr>
        <p:spPr>
          <a:xfrm>
            <a:off x="1628775" y="3009900"/>
            <a:ext cx="1076325" cy="762000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Relevant Documents</a:t>
            </a:r>
            <a:endParaRPr lang="en-US" sz="105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40985" y="2667000"/>
            <a:ext cx="0" cy="314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1765" y="1190625"/>
            <a:ext cx="5419954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2"/>
          </p:cNvCxnSpPr>
          <p:nvPr/>
        </p:nvCxnSpPr>
        <p:spPr>
          <a:xfrm flipH="1">
            <a:off x="1419226" y="1866900"/>
            <a:ext cx="29765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1716882" y="1866900"/>
            <a:ext cx="292894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103" y="3957251"/>
            <a:ext cx="6953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Simple Filter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4623" y="1417410"/>
            <a:ext cx="3781425" cy="36240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Query Generation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Content terms and phrases identified in the question analysis.</a:t>
            </a:r>
          </a:p>
          <a:p>
            <a:pPr marL="214313" indent="-214313">
              <a:buFont typeface="Arial"/>
              <a:buChar char="•"/>
            </a:pPr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Terms are weighted in relation to focus.</a:t>
            </a: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Recognize relations involving focus term.</a:t>
            </a: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Terms that are in focus relations weighted more.</a:t>
            </a:r>
          </a:p>
          <a:p>
            <a:pPr marL="557213" lvl="1" indent="-214313">
              <a:buFont typeface="Arial"/>
              <a:buChar char="•"/>
            </a:pPr>
            <a:endParaRPr lang="en-US" sz="1350" dirty="0">
              <a:solidFill>
                <a:srgbClr val="000000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1350" dirty="0">
                <a:solidFill>
                  <a:srgbClr val="000000"/>
                </a:solidFill>
              </a:rPr>
              <a:t>Many corner cases exist (e.g., LAT only queries).</a:t>
            </a:r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  <a:p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9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Search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4062413" y="4095750"/>
            <a:ext cx="1009650" cy="752475"/>
          </a:xfrm>
          <a:prstGeom prst="flowChartMagneticDisk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DBPedia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862138" y="818376"/>
            <a:ext cx="3114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Clue</a:t>
            </a:r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>
            <a:off x="4155281" y="1409700"/>
            <a:ext cx="1976438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S</a:t>
            </a:r>
            <a:r>
              <a:rPr lang="en-US" sz="1050" dirty="0"/>
              <a:t>tructured Query Generator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05262" y="2781300"/>
            <a:ext cx="1081088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Answer Lookup</a:t>
            </a:r>
            <a:endParaRPr lang="en-US" sz="1050" dirty="0"/>
          </a:p>
        </p:txBody>
      </p:sp>
      <p:sp>
        <p:nvSpPr>
          <p:cNvPr id="40" name="Magnetic Disk 39"/>
          <p:cNvSpPr/>
          <p:nvPr/>
        </p:nvSpPr>
        <p:spPr>
          <a:xfrm>
            <a:off x="5219700" y="4095750"/>
            <a:ext cx="1009650" cy="752475"/>
          </a:xfrm>
          <a:prstGeom prst="flowChartMagneticDisk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PRISMATIC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95398" y="2162175"/>
            <a:ext cx="16337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/>
              <a:t>Relation(Named entity, Focus) </a:t>
            </a:r>
          </a:p>
        </p:txBody>
      </p:sp>
      <p:cxnSp>
        <p:nvCxnSpPr>
          <p:cNvPr id="43" name="Straight Arrow Connector 42"/>
          <p:cNvCxnSpPr>
            <a:stCxn id="16" idx="2"/>
            <a:endCxn id="38" idx="0"/>
          </p:cNvCxnSpPr>
          <p:nvPr/>
        </p:nvCxnSpPr>
        <p:spPr>
          <a:xfrm flipH="1">
            <a:off x="4545807" y="1866900"/>
            <a:ext cx="597694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" idx="1"/>
            <a:endCxn id="38" idx="2"/>
          </p:cNvCxnSpPr>
          <p:nvPr/>
        </p:nvCxnSpPr>
        <p:spPr>
          <a:xfrm flipH="1" flipV="1">
            <a:off x="4545807" y="3238500"/>
            <a:ext cx="21431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1"/>
          </p:cNvCxnSpPr>
          <p:nvPr/>
        </p:nvCxnSpPr>
        <p:spPr>
          <a:xfrm flipV="1">
            <a:off x="5724525" y="3238500"/>
            <a:ext cx="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1765" y="1190625"/>
            <a:ext cx="5419954" cy="19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183981" y="2781300"/>
            <a:ext cx="1081088" cy="45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PRISMATIC</a:t>
            </a:r>
          </a:p>
          <a:p>
            <a:pPr algn="ctr"/>
            <a:r>
              <a:rPr lang="en-US" sz="1050" dirty="0"/>
              <a:t>Search</a:t>
            </a:r>
            <a:endParaRPr lang="en-US" sz="105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143500" y="1866900"/>
            <a:ext cx="597694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538178" y="2162175"/>
            <a:ext cx="7841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/>
              <a:t>Isa(?, Focus</a:t>
            </a:r>
            <a:r>
              <a:rPr lang="en-US" sz="900" dirty="0"/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165" y="1409700"/>
            <a:ext cx="3452813" cy="3416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/>
              <a:t>Answer Lookup:</a:t>
            </a:r>
          </a:p>
          <a:p>
            <a:endParaRPr lang="en-US" sz="1350" dirty="0"/>
          </a:p>
          <a:p>
            <a:r>
              <a:rPr lang="en-US" sz="1350" dirty="0"/>
              <a:t>Mainly for handling part of a question. </a:t>
            </a:r>
          </a:p>
          <a:p>
            <a:endParaRPr lang="en-US" sz="1350" dirty="0"/>
          </a:p>
          <a:p>
            <a:r>
              <a:rPr lang="en-US" sz="1350" dirty="0"/>
              <a:t>e.g., Redford and Newman starred in this </a:t>
            </a:r>
            <a:r>
              <a:rPr lang="en-US" sz="1350" dirty="0" err="1"/>
              <a:t>grifter</a:t>
            </a:r>
            <a:r>
              <a:rPr lang="en-US" sz="1350" dirty="0"/>
              <a:t> </a:t>
            </a:r>
            <a:r>
              <a:rPr lang="en-US" sz="1350" dirty="0">
                <a:solidFill>
                  <a:srgbClr val="A47FD1"/>
                </a:solidFill>
              </a:rPr>
              <a:t>flick</a:t>
            </a:r>
          </a:p>
          <a:p>
            <a:r>
              <a:rPr lang="en-US" sz="1350" dirty="0">
                <a:solidFill>
                  <a:srgbClr val="A47FD1"/>
                </a:solidFill>
              </a:rPr>
              <a:t>	</a:t>
            </a:r>
            <a:r>
              <a:rPr lang="en-US" sz="1350" dirty="0">
                <a:solidFill>
                  <a:srgbClr val="000000"/>
                </a:solidFill>
              </a:rPr>
              <a:t>=&gt; </a:t>
            </a:r>
            <a:r>
              <a:rPr lang="en-US" sz="1350" dirty="0" err="1">
                <a:solidFill>
                  <a:srgbClr val="000000"/>
                </a:solidFill>
              </a:rPr>
              <a:t>actorIn</a:t>
            </a:r>
            <a:r>
              <a:rPr lang="en-US" sz="1350" dirty="0">
                <a:solidFill>
                  <a:srgbClr val="000000"/>
                </a:solidFill>
              </a:rPr>
              <a:t>(Redford, flick)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b="1" dirty="0">
                <a:solidFill>
                  <a:srgbClr val="000000"/>
                </a:solidFill>
              </a:rPr>
              <a:t>PRISMATIC: </a:t>
            </a:r>
          </a:p>
          <a:p>
            <a:r>
              <a:rPr lang="en-US" sz="1350" dirty="0">
                <a:solidFill>
                  <a:srgbClr val="000000"/>
                </a:solidFill>
              </a:rPr>
              <a:t>Handles lexical relations about the focus.</a:t>
            </a:r>
          </a:p>
          <a:p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dirty="0">
                <a:solidFill>
                  <a:srgbClr val="000000"/>
                </a:solidFill>
              </a:rPr>
              <a:t>e.g., Find the top instances that are </a:t>
            </a:r>
            <a:r>
              <a:rPr lang="en-US" sz="1350" i="1" dirty="0">
                <a:solidFill>
                  <a:srgbClr val="000000"/>
                </a:solidFill>
              </a:rPr>
              <a:t>sense organs</a:t>
            </a:r>
            <a:r>
              <a:rPr lang="en-US" sz="1350" dirty="0">
                <a:solidFill>
                  <a:srgbClr val="000000"/>
                </a:solidFill>
              </a:rPr>
              <a:t>.</a:t>
            </a:r>
          </a:p>
          <a:p>
            <a:r>
              <a:rPr lang="en-US" sz="1350" b="1" dirty="0">
                <a:solidFill>
                  <a:srgbClr val="000000"/>
                </a:solidFill>
              </a:rPr>
              <a:t>	</a:t>
            </a:r>
            <a:endParaRPr lang="en-US" sz="1350" b="1" dirty="0">
              <a:solidFill>
                <a:srgbClr val="000000"/>
              </a:solidFill>
            </a:endParaRPr>
          </a:p>
          <a:p>
            <a:endParaRPr lang="en-US" sz="1350" b="1" dirty="0">
              <a:solidFill>
                <a:srgbClr val="000000"/>
              </a:solidFill>
            </a:endParaRPr>
          </a:p>
          <a:p>
            <a:endParaRPr lang="en-US" sz="135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1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3165" y="2127409"/>
            <a:ext cx="6532883" cy="279307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b="1" dirty="0"/>
              <a:t>Candidates from Unstructured Sources:</a:t>
            </a:r>
            <a:endParaRPr lang="en-US" sz="1350" b="1" dirty="0"/>
          </a:p>
          <a:p>
            <a:endParaRPr lang="en-US" sz="1350" dirty="0"/>
          </a:p>
          <a:p>
            <a:pPr lvl="1"/>
            <a:r>
              <a:rPr lang="en-US" sz="1350" dirty="0"/>
              <a:t>Title of document</a:t>
            </a:r>
          </a:p>
          <a:p>
            <a:pPr lvl="2"/>
            <a:r>
              <a:rPr lang="en-US" sz="1350" dirty="0"/>
              <a:t>Title of documents that best match the facts mentioned in the clue.</a:t>
            </a:r>
          </a:p>
          <a:p>
            <a:pPr lvl="2"/>
            <a:r>
              <a:rPr lang="en-US" sz="1350" dirty="0"/>
              <a:t>Retain provenance information (i.e., the document).</a:t>
            </a:r>
          </a:p>
          <a:p>
            <a:pPr lvl="2"/>
            <a:endParaRPr lang="en-US" sz="1350" dirty="0"/>
          </a:p>
          <a:p>
            <a:pPr lvl="1"/>
            <a:r>
              <a:rPr lang="en-US" sz="1350" dirty="0"/>
              <a:t>Wikipedia Title Candidate</a:t>
            </a:r>
          </a:p>
          <a:p>
            <a:pPr lvl="2"/>
            <a:r>
              <a:rPr lang="en-US" sz="1350" b="1" dirty="0">
                <a:solidFill>
                  <a:srgbClr val="A47FD1"/>
                </a:solidFill>
              </a:rPr>
              <a:t>95% of the answers were Wikipedia titles.</a:t>
            </a:r>
          </a:p>
          <a:p>
            <a:pPr lvl="2"/>
            <a:r>
              <a:rPr lang="en-US" sz="1350" dirty="0"/>
              <a:t>Identify words/phrases that are Wikipedia page titles but not subsumed.</a:t>
            </a:r>
          </a:p>
          <a:p>
            <a:pPr lvl="1"/>
            <a:endParaRPr lang="en-US" sz="1350" dirty="0"/>
          </a:p>
          <a:p>
            <a:pPr lvl="1"/>
            <a:r>
              <a:rPr lang="en-US" sz="1350" dirty="0"/>
              <a:t>Anchor Text Candidates</a:t>
            </a:r>
          </a:p>
          <a:p>
            <a:pPr lvl="2"/>
            <a:r>
              <a:rPr lang="en-US" sz="1350" dirty="0"/>
              <a:t>Metadata of the Wikipedia pages from which the passage was retrieved.</a:t>
            </a:r>
          </a:p>
          <a:p>
            <a:pPr lvl="2"/>
            <a:r>
              <a:rPr lang="en-US" sz="1350" dirty="0"/>
              <a:t>Anchor texts in the passage.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65" y="830287"/>
            <a:ext cx="6532883" cy="1169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Type restricted candidate generation systems were too restrictive.</a:t>
            </a:r>
          </a:p>
          <a:p>
            <a:pPr lvl="1"/>
            <a:r>
              <a:rPr lang="en-US" dirty="0" smtClean="0"/>
              <a:t>Even as many 200 types were found to be restrictive.</a:t>
            </a:r>
          </a:p>
          <a:p>
            <a:endParaRPr lang="en-US" dirty="0" smtClean="0"/>
          </a:p>
          <a:p>
            <a:r>
              <a:rPr lang="en-US" dirty="0" smtClean="0"/>
              <a:t>Instead try generating candidates first and then use type coercion to score.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165" y="2127409"/>
            <a:ext cx="6532883" cy="1962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b="1" dirty="0"/>
              <a:t>Candidates from Structured Sources:</a:t>
            </a:r>
          </a:p>
          <a:p>
            <a:endParaRPr lang="en-US" sz="1350" dirty="0"/>
          </a:p>
          <a:p>
            <a:r>
              <a:rPr lang="en-US" sz="1350" dirty="0"/>
              <a:t>	The </a:t>
            </a:r>
            <a:r>
              <a:rPr lang="en-US" sz="1350" dirty="0"/>
              <a:t>non-query portion of the relation is the candidate.</a:t>
            </a:r>
          </a:p>
          <a:p>
            <a:endParaRPr lang="en-US" sz="1350" dirty="0"/>
          </a:p>
          <a:p>
            <a:r>
              <a:rPr lang="en-US" sz="1350" dirty="0"/>
              <a:t>	</a:t>
            </a:r>
            <a:r>
              <a:rPr lang="en-US" sz="1350" dirty="0"/>
              <a:t>e.g., Who killed Lincoln? </a:t>
            </a:r>
            <a:r>
              <a:rPr lang="en-US" sz="1350" dirty="0">
                <a:sym typeface="Wingdings"/>
              </a:rPr>
              <a:t> Query Relations: </a:t>
            </a:r>
            <a:r>
              <a:rPr lang="en-US" sz="1350" dirty="0"/>
              <a:t>(_, killed, Lincoln), (_, assassinated, Lincoln)</a:t>
            </a:r>
          </a:p>
          <a:p>
            <a:r>
              <a:rPr lang="en-US" sz="1350" dirty="0"/>
              <a:t>	</a:t>
            </a:r>
            <a:r>
              <a:rPr lang="en-US" sz="1350" dirty="0"/>
              <a:t>	Answer candidates:</a:t>
            </a:r>
          </a:p>
          <a:p>
            <a:r>
              <a:rPr lang="en-US" sz="1350" dirty="0"/>
              <a:t>	</a:t>
            </a:r>
            <a:r>
              <a:rPr lang="en-US" sz="1350" dirty="0"/>
              <a:t>		(</a:t>
            </a:r>
            <a:r>
              <a:rPr lang="en-US" sz="1350" dirty="0">
                <a:solidFill>
                  <a:srgbClr val="A47FD1"/>
                </a:solidFill>
              </a:rPr>
              <a:t>Booth</a:t>
            </a:r>
            <a:r>
              <a:rPr lang="en-US" sz="1350" dirty="0"/>
              <a:t>, killed, Lincoln)</a:t>
            </a:r>
          </a:p>
          <a:p>
            <a:r>
              <a:rPr lang="en-US" sz="1350" dirty="0"/>
              <a:t>	</a:t>
            </a:r>
            <a:r>
              <a:rPr lang="en-US" sz="1350" dirty="0"/>
              <a:t>		(</a:t>
            </a:r>
            <a:r>
              <a:rPr lang="en-US" sz="1350" dirty="0">
                <a:solidFill>
                  <a:srgbClr val="A47FD1"/>
                </a:solidFill>
              </a:rPr>
              <a:t>Booth</a:t>
            </a:r>
            <a:r>
              <a:rPr lang="en-US" sz="1350" dirty="0"/>
              <a:t>, assassinated, Lincoln)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890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Generation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0" y="1657351"/>
            <a:ext cx="6187460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571625" y="3733801"/>
            <a:ext cx="3629025" cy="5078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Most failures due to extraneous terms that are not relevant to finding the answer.</a:t>
            </a:r>
            <a:endParaRPr lang="en-US" sz="1350" dirty="0"/>
          </a:p>
        </p:txBody>
      </p:sp>
      <p:sp>
        <p:nvSpPr>
          <p:cNvPr id="7" name="Right Arrow 6"/>
          <p:cNvSpPr/>
          <p:nvPr/>
        </p:nvSpPr>
        <p:spPr>
          <a:xfrm>
            <a:off x="1879126" y="2430000"/>
            <a:ext cx="343427" cy="16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/>
          <p:cNvSpPr/>
          <p:nvPr/>
        </p:nvSpPr>
        <p:spPr>
          <a:xfrm>
            <a:off x="1879126" y="3153420"/>
            <a:ext cx="343427" cy="16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432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Watson’s Architecture: An Empirical Researcher’s Nightmare!</a:t>
            </a:r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-47626" y="1232892"/>
            <a:ext cx="6908007" cy="3621881"/>
            <a:chOff x="-31" y="1259"/>
            <a:chExt cx="5802" cy="304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" y="3600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028" y="4009"/>
              <a:ext cx="35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. . .</a:t>
              </a: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" y="1378"/>
              <a:ext cx="1057" cy="1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9" name="AutoShape 6"/>
            <p:cNvCxnSpPr>
              <a:cxnSpLocks noChangeShapeType="1"/>
            </p:cNvCxnSpPr>
            <p:nvPr/>
          </p:nvCxnSpPr>
          <p:spPr bwMode="auto">
            <a:xfrm>
              <a:off x="577" y="3264"/>
              <a:ext cx="92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7"/>
            <p:cNvCxnSpPr>
              <a:cxnSpLocks noChangeShapeType="1"/>
            </p:cNvCxnSpPr>
            <p:nvPr/>
          </p:nvCxnSpPr>
          <p:spPr bwMode="auto">
            <a:xfrm flipH="1">
              <a:off x="345" y="2365"/>
              <a:ext cx="1" cy="717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</p:cNvCxnSpPr>
            <p:nvPr/>
          </p:nvCxnSpPr>
          <p:spPr bwMode="auto">
            <a:xfrm>
              <a:off x="3923" y="3274"/>
              <a:ext cx="67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9"/>
            <p:cNvCxnSpPr>
              <a:cxnSpLocks noChangeShapeType="1"/>
            </p:cNvCxnSpPr>
            <p:nvPr/>
          </p:nvCxnSpPr>
          <p:spPr bwMode="auto">
            <a:xfrm>
              <a:off x="2492" y="3274"/>
              <a:ext cx="83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/>
            <p:cNvCxnSpPr>
              <a:cxnSpLocks noChangeShapeType="1"/>
            </p:cNvCxnSpPr>
            <p:nvPr/>
          </p:nvCxnSpPr>
          <p:spPr bwMode="auto">
            <a:xfrm>
              <a:off x="4974" y="3491"/>
              <a:ext cx="249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1"/>
            <p:cNvCxnSpPr>
              <a:cxnSpLocks noChangeShapeType="1"/>
            </p:cNvCxnSpPr>
            <p:nvPr/>
          </p:nvCxnSpPr>
          <p:spPr bwMode="auto">
            <a:xfrm flipV="1">
              <a:off x="1682" y="3273"/>
              <a:ext cx="87" cy="5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494" y="2064"/>
              <a:ext cx="1538" cy="615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2638" y="1259"/>
              <a:ext cx="1653" cy="745"/>
              <a:chOff x="2638" y="1259"/>
              <a:chExt cx="1653" cy="745"/>
            </a:xfrm>
          </p:grpSpPr>
          <p:pic>
            <p:nvPicPr>
              <p:cNvPr id="227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" y="135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8" name="Group 15"/>
              <p:cNvGrpSpPr>
                <a:grpSpLocks/>
              </p:cNvGrpSpPr>
              <p:nvPr/>
            </p:nvGrpSpPr>
            <p:grpSpPr bwMode="auto">
              <a:xfrm>
                <a:off x="3302" y="1460"/>
                <a:ext cx="988" cy="530"/>
                <a:chOff x="3302" y="1460"/>
                <a:chExt cx="988" cy="530"/>
              </a:xfrm>
            </p:grpSpPr>
            <p:sp>
              <p:nvSpPr>
                <p:cNvPr id="23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766" y="1632"/>
                  <a:ext cx="196" cy="6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4" name="Group 17"/>
                <p:cNvGrpSpPr>
                  <a:grpSpLocks/>
                </p:cNvGrpSpPr>
                <p:nvPr/>
              </p:nvGrpSpPr>
              <p:grpSpPr bwMode="auto">
                <a:xfrm>
                  <a:off x="3302" y="1657"/>
                  <a:ext cx="152" cy="106"/>
                  <a:chOff x="3302" y="1657"/>
                  <a:chExt cx="152" cy="106"/>
                </a:xfrm>
              </p:grpSpPr>
              <p:pic>
                <p:nvPicPr>
                  <p:cNvPr id="362" name="Picture 18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2" y="1657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2" y="1672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5" name="Group 20"/>
                <p:cNvGrpSpPr>
                  <a:grpSpLocks/>
                </p:cNvGrpSpPr>
                <p:nvPr/>
              </p:nvGrpSpPr>
              <p:grpSpPr bwMode="auto">
                <a:xfrm>
                  <a:off x="3333" y="1719"/>
                  <a:ext cx="180" cy="119"/>
                  <a:chOff x="3333" y="1719"/>
                  <a:chExt cx="180" cy="119"/>
                </a:xfrm>
              </p:grpSpPr>
              <p:pic>
                <p:nvPicPr>
                  <p:cNvPr id="360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33" y="1719"/>
                    <a:ext cx="180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1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" y="1734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6" name="Group 23"/>
                <p:cNvGrpSpPr>
                  <a:grpSpLocks/>
                </p:cNvGrpSpPr>
                <p:nvPr/>
              </p:nvGrpSpPr>
              <p:grpSpPr bwMode="auto">
                <a:xfrm>
                  <a:off x="3600" y="1693"/>
                  <a:ext cx="169" cy="119"/>
                  <a:chOff x="3600" y="1693"/>
                  <a:chExt cx="169" cy="119"/>
                </a:xfrm>
              </p:grpSpPr>
              <p:pic>
                <p:nvPicPr>
                  <p:cNvPr id="358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00" y="1693"/>
                    <a:ext cx="169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9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7" y="1710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7" name="Group 26"/>
                <p:cNvGrpSpPr>
                  <a:grpSpLocks/>
                </p:cNvGrpSpPr>
                <p:nvPr/>
              </p:nvGrpSpPr>
              <p:grpSpPr bwMode="auto">
                <a:xfrm>
                  <a:off x="3427" y="1622"/>
                  <a:ext cx="165" cy="112"/>
                  <a:chOff x="3427" y="1622"/>
                  <a:chExt cx="165" cy="112"/>
                </a:xfrm>
              </p:grpSpPr>
              <p:pic>
                <p:nvPicPr>
                  <p:cNvPr id="356" name="Picture 27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" y="1622"/>
                    <a:ext cx="165" cy="1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7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2" y="1636"/>
                    <a:ext cx="40" cy="2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3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437" y="1665"/>
                  <a:ext cx="64" cy="6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9" name="Group 30"/>
                <p:cNvGrpSpPr>
                  <a:grpSpLocks/>
                </p:cNvGrpSpPr>
                <p:nvPr/>
              </p:nvGrpSpPr>
              <p:grpSpPr bwMode="auto">
                <a:xfrm>
                  <a:off x="3417" y="1809"/>
                  <a:ext cx="180" cy="125"/>
                  <a:chOff x="3417" y="1809"/>
                  <a:chExt cx="180" cy="125"/>
                </a:xfrm>
              </p:grpSpPr>
              <p:pic>
                <p:nvPicPr>
                  <p:cNvPr id="354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17" y="1809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5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5" y="1826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0" name="Line 33"/>
                <p:cNvSpPr>
                  <a:spLocks noChangeShapeType="1"/>
                </p:cNvSpPr>
                <p:nvPr/>
              </p:nvSpPr>
              <p:spPr bwMode="auto">
                <a:xfrm>
                  <a:off x="3463" y="1770"/>
                  <a:ext cx="20" cy="7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1" name="Line 34"/>
                <p:cNvSpPr>
                  <a:spLocks noChangeShapeType="1"/>
                </p:cNvSpPr>
                <p:nvPr/>
              </p:nvSpPr>
              <p:spPr bwMode="auto">
                <a:xfrm>
                  <a:off x="3543" y="1666"/>
                  <a:ext cx="133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2" name="Group 35"/>
                <p:cNvGrpSpPr>
                  <a:grpSpLocks/>
                </p:cNvGrpSpPr>
                <p:nvPr/>
              </p:nvGrpSpPr>
              <p:grpSpPr bwMode="auto">
                <a:xfrm>
                  <a:off x="3476" y="1722"/>
                  <a:ext cx="172" cy="115"/>
                  <a:chOff x="3476" y="1722"/>
                  <a:chExt cx="172" cy="115"/>
                </a:xfrm>
              </p:grpSpPr>
              <p:pic>
                <p:nvPicPr>
                  <p:cNvPr id="352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76" y="1722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3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52" y="173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3" name="Group 38"/>
                <p:cNvGrpSpPr>
                  <a:grpSpLocks/>
                </p:cNvGrpSpPr>
                <p:nvPr/>
              </p:nvGrpSpPr>
              <p:grpSpPr bwMode="auto">
                <a:xfrm>
                  <a:off x="3746" y="1670"/>
                  <a:ext cx="172" cy="115"/>
                  <a:chOff x="3746" y="1670"/>
                  <a:chExt cx="172" cy="115"/>
                </a:xfrm>
              </p:grpSpPr>
              <p:pic>
                <p:nvPicPr>
                  <p:cNvPr id="35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46" y="1670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1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2" y="168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4" name="Group 41"/>
                <p:cNvGrpSpPr>
                  <a:grpSpLocks/>
                </p:cNvGrpSpPr>
                <p:nvPr/>
              </p:nvGrpSpPr>
              <p:grpSpPr bwMode="auto">
                <a:xfrm>
                  <a:off x="3552" y="1567"/>
                  <a:ext cx="162" cy="106"/>
                  <a:chOff x="3552" y="1567"/>
                  <a:chExt cx="162" cy="106"/>
                </a:xfrm>
              </p:grpSpPr>
              <p:pic>
                <p:nvPicPr>
                  <p:cNvPr id="348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567"/>
                    <a:ext cx="16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9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4" y="1581"/>
                    <a:ext cx="40" cy="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575" y="1605"/>
                  <a:ext cx="48" cy="1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6" name="Group 45"/>
                <p:cNvGrpSpPr>
                  <a:grpSpLocks/>
                </p:cNvGrpSpPr>
                <p:nvPr/>
              </p:nvGrpSpPr>
              <p:grpSpPr bwMode="auto">
                <a:xfrm>
                  <a:off x="3573" y="1777"/>
                  <a:ext cx="180" cy="125"/>
                  <a:chOff x="3573" y="1777"/>
                  <a:chExt cx="180" cy="125"/>
                </a:xfrm>
              </p:grpSpPr>
              <p:pic>
                <p:nvPicPr>
                  <p:cNvPr id="346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73" y="1777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7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50" y="1795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7" name="Line 48"/>
                <p:cNvSpPr>
                  <a:spLocks noChangeShapeType="1"/>
                </p:cNvSpPr>
                <p:nvPr/>
              </p:nvSpPr>
              <p:spPr bwMode="auto">
                <a:xfrm>
                  <a:off x="3598" y="1770"/>
                  <a:ext cx="40" cy="4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8" name="Line 49"/>
                <p:cNvSpPr>
                  <a:spLocks noChangeShapeType="1"/>
                </p:cNvSpPr>
                <p:nvPr/>
              </p:nvSpPr>
              <p:spPr bwMode="auto">
                <a:xfrm>
                  <a:off x="3665" y="1606"/>
                  <a:ext cx="156" cy="8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9" name="Group 50"/>
                <p:cNvGrpSpPr>
                  <a:grpSpLocks/>
                </p:cNvGrpSpPr>
                <p:nvPr/>
              </p:nvGrpSpPr>
              <p:grpSpPr bwMode="auto">
                <a:xfrm>
                  <a:off x="3639" y="1667"/>
                  <a:ext cx="165" cy="119"/>
                  <a:chOff x="3639" y="1667"/>
                  <a:chExt cx="165" cy="119"/>
                </a:xfrm>
              </p:grpSpPr>
              <p:pic>
                <p:nvPicPr>
                  <p:cNvPr id="344" name="Picture 51"/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9" y="1667"/>
                    <a:ext cx="165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5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15" y="1684"/>
                    <a:ext cx="42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0" name="Group 53"/>
                <p:cNvGrpSpPr>
                  <a:grpSpLocks/>
                </p:cNvGrpSpPr>
                <p:nvPr/>
              </p:nvGrpSpPr>
              <p:grpSpPr bwMode="auto">
                <a:xfrm>
                  <a:off x="3681" y="1563"/>
                  <a:ext cx="159" cy="109"/>
                  <a:chOff x="3681" y="1563"/>
                  <a:chExt cx="159" cy="109"/>
                </a:xfrm>
              </p:grpSpPr>
              <p:pic>
                <p:nvPicPr>
                  <p:cNvPr id="342" name="Picture 54"/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1" y="1563"/>
                    <a:ext cx="159" cy="10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5" y="1580"/>
                    <a:ext cx="36" cy="2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736" y="1606"/>
                  <a:ext cx="18" cy="7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2" name="Group 57"/>
                <p:cNvGrpSpPr>
                  <a:grpSpLocks/>
                </p:cNvGrpSpPr>
                <p:nvPr/>
              </p:nvGrpSpPr>
              <p:grpSpPr bwMode="auto">
                <a:xfrm>
                  <a:off x="3739" y="1767"/>
                  <a:ext cx="172" cy="125"/>
                  <a:chOff x="3739" y="1767"/>
                  <a:chExt cx="172" cy="125"/>
                </a:xfrm>
              </p:grpSpPr>
              <p:pic>
                <p:nvPicPr>
                  <p:cNvPr id="340" name="Picture 58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39" y="1767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1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6" y="1786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3" name="Line 60"/>
                <p:cNvSpPr>
                  <a:spLocks noChangeShapeType="1"/>
                </p:cNvSpPr>
                <p:nvPr/>
              </p:nvSpPr>
              <p:spPr bwMode="auto">
                <a:xfrm>
                  <a:off x="3758" y="1717"/>
                  <a:ext cx="48" cy="8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4" name="Group 61"/>
                <p:cNvGrpSpPr>
                  <a:grpSpLocks/>
                </p:cNvGrpSpPr>
                <p:nvPr/>
              </p:nvGrpSpPr>
              <p:grpSpPr bwMode="auto">
                <a:xfrm>
                  <a:off x="3875" y="1712"/>
                  <a:ext cx="172" cy="125"/>
                  <a:chOff x="3875" y="1712"/>
                  <a:chExt cx="172" cy="125"/>
                </a:xfrm>
              </p:grpSpPr>
              <p:pic>
                <p:nvPicPr>
                  <p:cNvPr id="338" name="Picture 62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5" y="1712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9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0" y="1729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5" name="Line 64"/>
                <p:cNvSpPr>
                  <a:spLocks noChangeShapeType="1"/>
                </p:cNvSpPr>
                <p:nvPr/>
              </p:nvSpPr>
              <p:spPr bwMode="auto">
                <a:xfrm>
                  <a:off x="3792" y="1607"/>
                  <a:ext cx="181" cy="11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547" y="1500"/>
                  <a:ext cx="79" cy="47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7" name="Group 66"/>
                <p:cNvGrpSpPr>
                  <a:grpSpLocks/>
                </p:cNvGrpSpPr>
                <p:nvPr/>
              </p:nvGrpSpPr>
              <p:grpSpPr bwMode="auto">
                <a:xfrm>
                  <a:off x="3444" y="1531"/>
                  <a:ext cx="152" cy="106"/>
                  <a:chOff x="3444" y="1531"/>
                  <a:chExt cx="152" cy="106"/>
                </a:xfrm>
              </p:grpSpPr>
              <p:pic>
                <p:nvPicPr>
                  <p:cNvPr id="336" name="Picture 67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44" y="1531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7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4" y="1547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8" name="Group 69"/>
                <p:cNvGrpSpPr>
                  <a:grpSpLocks/>
                </p:cNvGrpSpPr>
                <p:nvPr/>
              </p:nvGrpSpPr>
              <p:grpSpPr bwMode="auto">
                <a:xfrm>
                  <a:off x="3559" y="1460"/>
                  <a:ext cx="148" cy="102"/>
                  <a:chOff x="3559" y="1460"/>
                  <a:chExt cx="148" cy="102"/>
                </a:xfrm>
              </p:grpSpPr>
              <p:pic>
                <p:nvPicPr>
                  <p:cNvPr id="334" name="Picture 70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9" y="1460"/>
                    <a:ext cx="148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5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7" y="1476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9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387" y="1560"/>
                  <a:ext cx="120" cy="10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0" name="Group 73"/>
                <p:cNvGrpSpPr>
                  <a:grpSpLocks/>
                </p:cNvGrpSpPr>
                <p:nvPr/>
              </p:nvGrpSpPr>
              <p:grpSpPr bwMode="auto">
                <a:xfrm>
                  <a:off x="3892" y="1593"/>
                  <a:ext cx="152" cy="102"/>
                  <a:chOff x="3892" y="1593"/>
                  <a:chExt cx="152" cy="102"/>
                </a:xfrm>
              </p:grpSpPr>
              <p:pic>
                <p:nvPicPr>
                  <p:cNvPr id="332" name="Picture 74"/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92" y="1593"/>
                    <a:ext cx="15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3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63" y="1609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1" name="Line 76"/>
                <p:cNvSpPr>
                  <a:spLocks noChangeShapeType="1"/>
                </p:cNvSpPr>
                <p:nvPr/>
              </p:nvSpPr>
              <p:spPr bwMode="auto">
                <a:xfrm>
                  <a:off x="3660" y="1501"/>
                  <a:ext cx="318" cy="10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2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3642" y="1505"/>
                  <a:ext cx="2" cy="7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3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3552" y="1592"/>
                  <a:ext cx="6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4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4012" y="1665"/>
                  <a:ext cx="177" cy="6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5" name="Group 80"/>
                <p:cNvGrpSpPr>
                  <a:grpSpLocks/>
                </p:cNvGrpSpPr>
                <p:nvPr/>
              </p:nvGrpSpPr>
              <p:grpSpPr bwMode="auto">
                <a:xfrm>
                  <a:off x="3521" y="1667"/>
                  <a:ext cx="169" cy="135"/>
                  <a:chOff x="3521" y="1667"/>
                  <a:chExt cx="169" cy="135"/>
                </a:xfrm>
              </p:grpSpPr>
              <p:pic>
                <p:nvPicPr>
                  <p:cNvPr id="330" name="Picture 81"/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21" y="1667"/>
                    <a:ext cx="169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1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98" y="1685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6" name="Group 83"/>
                <p:cNvGrpSpPr>
                  <a:grpSpLocks/>
                </p:cNvGrpSpPr>
                <p:nvPr/>
              </p:nvGrpSpPr>
              <p:grpSpPr bwMode="auto">
                <a:xfrm>
                  <a:off x="3552" y="1728"/>
                  <a:ext cx="207" cy="167"/>
                  <a:chOff x="3552" y="1728"/>
                  <a:chExt cx="207" cy="167"/>
                </a:xfrm>
              </p:grpSpPr>
              <p:pic>
                <p:nvPicPr>
                  <p:cNvPr id="328" name="Picture 84"/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728"/>
                    <a:ext cx="207" cy="1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9" name="Text Box 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8" y="1750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7" name="Group 86"/>
                <p:cNvGrpSpPr>
                  <a:grpSpLocks/>
                </p:cNvGrpSpPr>
                <p:nvPr/>
              </p:nvGrpSpPr>
              <p:grpSpPr bwMode="auto">
                <a:xfrm>
                  <a:off x="3823" y="1703"/>
                  <a:ext cx="190" cy="164"/>
                  <a:chOff x="3823" y="1703"/>
                  <a:chExt cx="190" cy="164"/>
                </a:xfrm>
              </p:grpSpPr>
              <p:pic>
                <p:nvPicPr>
                  <p:cNvPr id="326" name="Picture 87"/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23" y="1703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7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04" y="1725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8" name="Group 89"/>
                <p:cNvGrpSpPr>
                  <a:grpSpLocks/>
                </p:cNvGrpSpPr>
                <p:nvPr/>
              </p:nvGrpSpPr>
              <p:grpSpPr bwMode="auto">
                <a:xfrm>
                  <a:off x="3649" y="1631"/>
                  <a:ext cx="183" cy="151"/>
                  <a:chOff x="3649" y="1631"/>
                  <a:chExt cx="183" cy="151"/>
                </a:xfrm>
              </p:grpSpPr>
              <p:pic>
                <p:nvPicPr>
                  <p:cNvPr id="324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49" y="1631"/>
                    <a:ext cx="183" cy="15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5" name="Text Box 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9" y="1651"/>
                    <a:ext cx="55" cy="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9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3673" y="1702"/>
                  <a:ext cx="54" cy="3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0" name="Group 93"/>
                <p:cNvGrpSpPr>
                  <a:grpSpLocks/>
                </p:cNvGrpSpPr>
                <p:nvPr/>
              </p:nvGrpSpPr>
              <p:grpSpPr bwMode="auto">
                <a:xfrm>
                  <a:off x="3635" y="1819"/>
                  <a:ext cx="207" cy="170"/>
                  <a:chOff x="3635" y="1819"/>
                  <a:chExt cx="207" cy="170"/>
                </a:xfrm>
              </p:grpSpPr>
              <p:pic>
                <p:nvPicPr>
                  <p:cNvPr id="322" name="Picture 94"/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5" y="1819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3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2" y="1842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1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3721" y="1813"/>
                  <a:ext cx="3" cy="59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2" name="Line 97"/>
                <p:cNvSpPr>
                  <a:spLocks noChangeShapeType="1"/>
                </p:cNvSpPr>
                <p:nvPr/>
              </p:nvSpPr>
              <p:spPr bwMode="auto">
                <a:xfrm>
                  <a:off x="3784" y="1704"/>
                  <a:ext cx="119" cy="2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3" name="Group 98"/>
                <p:cNvGrpSpPr>
                  <a:grpSpLocks/>
                </p:cNvGrpSpPr>
                <p:nvPr/>
              </p:nvGrpSpPr>
              <p:grpSpPr bwMode="auto">
                <a:xfrm>
                  <a:off x="3705" y="1699"/>
                  <a:ext cx="190" cy="164"/>
                  <a:chOff x="3705" y="1699"/>
                  <a:chExt cx="190" cy="164"/>
                </a:xfrm>
              </p:grpSpPr>
              <p:pic>
                <p:nvPicPr>
                  <p:cNvPr id="320" name="Picture 99"/>
                  <p:cNvPicPr>
                    <a:picLocks noChangeAspect="1" noChangeArrowheads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05" y="1699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1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1723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4" name="Group 101"/>
                <p:cNvGrpSpPr>
                  <a:grpSpLocks/>
                </p:cNvGrpSpPr>
                <p:nvPr/>
              </p:nvGrpSpPr>
              <p:grpSpPr bwMode="auto">
                <a:xfrm>
                  <a:off x="3969" y="1680"/>
                  <a:ext cx="190" cy="164"/>
                  <a:chOff x="3969" y="1680"/>
                  <a:chExt cx="190" cy="164"/>
                </a:xfrm>
              </p:grpSpPr>
              <p:pic>
                <p:nvPicPr>
                  <p:cNvPr id="318" name="Picture 102"/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9" y="1680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9" y="1701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5" name="Group 104"/>
                <p:cNvGrpSpPr>
                  <a:grpSpLocks/>
                </p:cNvGrpSpPr>
                <p:nvPr/>
              </p:nvGrpSpPr>
              <p:grpSpPr bwMode="auto">
                <a:xfrm>
                  <a:off x="3771" y="1576"/>
                  <a:ext cx="183" cy="141"/>
                  <a:chOff x="3771" y="1576"/>
                  <a:chExt cx="183" cy="141"/>
                </a:xfrm>
              </p:grpSpPr>
              <p:pic>
                <p:nvPicPr>
                  <p:cNvPr id="316" name="Picture 105"/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1" y="1576"/>
                    <a:ext cx="183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7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1" y="1594"/>
                    <a:ext cx="54" cy="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6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3818" y="1638"/>
                  <a:ext cx="32" cy="7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7" name="Group 108"/>
                <p:cNvGrpSpPr>
                  <a:grpSpLocks/>
                </p:cNvGrpSpPr>
                <p:nvPr/>
              </p:nvGrpSpPr>
              <p:grpSpPr bwMode="auto">
                <a:xfrm>
                  <a:off x="3792" y="1787"/>
                  <a:ext cx="207" cy="170"/>
                  <a:chOff x="3792" y="1787"/>
                  <a:chExt cx="207" cy="170"/>
                </a:xfrm>
              </p:grpSpPr>
              <p:pic>
                <p:nvPicPr>
                  <p:cNvPr id="314" name="Picture 109"/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92" y="1787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5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8" y="1811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8" name="Line 111"/>
                <p:cNvSpPr>
                  <a:spLocks noChangeShapeType="1"/>
                </p:cNvSpPr>
                <p:nvPr/>
              </p:nvSpPr>
              <p:spPr bwMode="auto">
                <a:xfrm>
                  <a:off x="3850" y="1782"/>
                  <a:ext cx="1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9" name="Line 112"/>
                <p:cNvSpPr>
                  <a:spLocks noChangeShapeType="1"/>
                </p:cNvSpPr>
                <p:nvPr/>
              </p:nvSpPr>
              <p:spPr bwMode="auto">
                <a:xfrm>
                  <a:off x="3907" y="1640"/>
                  <a:ext cx="1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0" name="Group 113"/>
                <p:cNvGrpSpPr>
                  <a:grpSpLocks/>
                </p:cNvGrpSpPr>
                <p:nvPr/>
              </p:nvGrpSpPr>
              <p:grpSpPr bwMode="auto">
                <a:xfrm>
                  <a:off x="3861" y="1677"/>
                  <a:ext cx="183" cy="164"/>
                  <a:chOff x="3861" y="1677"/>
                  <a:chExt cx="183" cy="164"/>
                </a:xfrm>
              </p:grpSpPr>
              <p:pic>
                <p:nvPicPr>
                  <p:cNvPr id="312" name="Picture 114"/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61" y="1677"/>
                    <a:ext cx="183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42" y="1699"/>
                    <a:ext cx="57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1" name="Group 116"/>
                <p:cNvGrpSpPr>
                  <a:grpSpLocks/>
                </p:cNvGrpSpPr>
                <p:nvPr/>
              </p:nvGrpSpPr>
              <p:grpSpPr bwMode="auto">
                <a:xfrm>
                  <a:off x="3903" y="1573"/>
                  <a:ext cx="176" cy="145"/>
                  <a:chOff x="3903" y="1573"/>
                  <a:chExt cx="176" cy="145"/>
                </a:xfrm>
              </p:grpSpPr>
              <p:pic>
                <p:nvPicPr>
                  <p:cNvPr id="310" name="Picture 117"/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03" y="1573"/>
                    <a:ext cx="176" cy="1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1" name="Text 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1" y="1594"/>
                    <a:ext cx="50" cy="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2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3970" y="1640"/>
                  <a:ext cx="10" cy="4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3" name="Group 120"/>
                <p:cNvGrpSpPr>
                  <a:grpSpLocks/>
                </p:cNvGrpSpPr>
                <p:nvPr/>
              </p:nvGrpSpPr>
              <p:grpSpPr bwMode="auto">
                <a:xfrm>
                  <a:off x="3958" y="1777"/>
                  <a:ext cx="200" cy="170"/>
                  <a:chOff x="3958" y="1777"/>
                  <a:chExt cx="200" cy="170"/>
                </a:xfrm>
              </p:grpSpPr>
              <p:pic>
                <p:nvPicPr>
                  <p:cNvPr id="308" name="Picture 121"/>
                  <p:cNvPicPr>
                    <a:picLocks noChangeAspect="1" noChangeArrowheads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8" y="1777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9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4" y="1801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4" name="Line 123"/>
                <p:cNvSpPr>
                  <a:spLocks noChangeShapeType="1"/>
                </p:cNvSpPr>
                <p:nvPr/>
              </p:nvSpPr>
              <p:spPr bwMode="auto">
                <a:xfrm>
                  <a:off x="4000" y="1758"/>
                  <a:ext cx="29" cy="7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5" name="Group 124"/>
                <p:cNvGrpSpPr>
                  <a:grpSpLocks/>
                </p:cNvGrpSpPr>
                <p:nvPr/>
              </p:nvGrpSpPr>
              <p:grpSpPr bwMode="auto">
                <a:xfrm>
                  <a:off x="4090" y="1722"/>
                  <a:ext cx="200" cy="170"/>
                  <a:chOff x="4090" y="1722"/>
                  <a:chExt cx="200" cy="170"/>
                </a:xfrm>
              </p:grpSpPr>
              <p:pic>
                <p:nvPicPr>
                  <p:cNvPr id="306" name="Picture 125"/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90" y="1722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7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8" y="1745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6" name="Line 127"/>
                <p:cNvSpPr>
                  <a:spLocks noChangeShapeType="1"/>
                </p:cNvSpPr>
                <p:nvPr/>
              </p:nvSpPr>
              <p:spPr bwMode="auto">
                <a:xfrm>
                  <a:off x="4032" y="1641"/>
                  <a:ext cx="178" cy="8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87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3785" y="1533"/>
                  <a:ext cx="67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8" name="Group 129"/>
                <p:cNvGrpSpPr>
                  <a:grpSpLocks/>
                </p:cNvGrpSpPr>
                <p:nvPr/>
              </p:nvGrpSpPr>
              <p:grpSpPr bwMode="auto">
                <a:xfrm>
                  <a:off x="3663" y="1541"/>
                  <a:ext cx="169" cy="141"/>
                  <a:chOff x="3663" y="1541"/>
                  <a:chExt cx="169" cy="141"/>
                </a:xfrm>
              </p:grpSpPr>
              <p:pic>
                <p:nvPicPr>
                  <p:cNvPr id="304" name="Picture 130"/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3" y="1541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5" name="Text Box 1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0" y="1561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9" name="Group 132"/>
                <p:cNvGrpSpPr>
                  <a:grpSpLocks/>
                </p:cNvGrpSpPr>
                <p:nvPr/>
              </p:nvGrpSpPr>
              <p:grpSpPr bwMode="auto">
                <a:xfrm>
                  <a:off x="3774" y="1469"/>
                  <a:ext cx="169" cy="141"/>
                  <a:chOff x="3774" y="1469"/>
                  <a:chExt cx="169" cy="141"/>
                </a:xfrm>
              </p:grpSpPr>
              <p:pic>
                <p:nvPicPr>
                  <p:cNvPr id="302" name="Picture 133"/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4" y="1469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3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3" y="1490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0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3620" y="1583"/>
                  <a:ext cx="111" cy="9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91" name="Group 136"/>
                <p:cNvGrpSpPr>
                  <a:grpSpLocks/>
                </p:cNvGrpSpPr>
                <p:nvPr/>
              </p:nvGrpSpPr>
              <p:grpSpPr bwMode="auto">
                <a:xfrm>
                  <a:off x="4111" y="1602"/>
                  <a:ext cx="169" cy="141"/>
                  <a:chOff x="4111" y="1602"/>
                  <a:chExt cx="169" cy="141"/>
                </a:xfrm>
              </p:grpSpPr>
              <p:pic>
                <p:nvPicPr>
                  <p:cNvPr id="300" name="Picture 137"/>
                  <p:cNvPicPr>
                    <a:picLocks noChangeAspect="1" noChangeArrowheads="1"/>
                  </p:cNvPicPr>
                  <p:nvPr/>
                </p:nvPicPr>
                <p:blipFill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11" y="1602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1" name="Text Box 1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9" y="1623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2" name="Line 139"/>
                <p:cNvSpPr>
                  <a:spLocks noChangeShapeType="1"/>
                </p:cNvSpPr>
                <p:nvPr/>
              </p:nvSpPr>
              <p:spPr bwMode="auto">
                <a:xfrm>
                  <a:off x="3898" y="1534"/>
                  <a:ext cx="313" cy="7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3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3874" y="1541"/>
                  <a:ext cx="4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4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796" y="1616"/>
                  <a:ext cx="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5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3724" y="1753"/>
                  <a:ext cx="50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6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3963" y="1833"/>
                  <a:ext cx="67" cy="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7" name="Line 144"/>
                <p:cNvSpPr>
                  <a:spLocks noChangeShapeType="1"/>
                </p:cNvSpPr>
                <p:nvPr/>
              </p:nvSpPr>
              <p:spPr bwMode="auto">
                <a:xfrm flipH="1" flipV="1">
                  <a:off x="3484" y="1750"/>
                  <a:ext cx="70" cy="3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8" name="Line 145"/>
                <p:cNvSpPr>
                  <a:spLocks noChangeShapeType="1"/>
                </p:cNvSpPr>
                <p:nvPr/>
              </p:nvSpPr>
              <p:spPr bwMode="auto">
                <a:xfrm>
                  <a:off x="3388" y="1701"/>
                  <a:ext cx="48" cy="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9" name="Line 146"/>
                <p:cNvSpPr>
                  <a:spLocks noChangeShapeType="1"/>
                </p:cNvSpPr>
                <p:nvPr/>
              </p:nvSpPr>
              <p:spPr bwMode="auto">
                <a:xfrm flipV="1">
                  <a:off x="3674" y="1582"/>
                  <a:ext cx="56" cy="1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pic>
            <p:nvPicPr>
              <p:cNvPr id="229" name="Picture 14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" y="159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0" name="Picture 14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" y="1451"/>
                <a:ext cx="354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1" name="Picture 14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" y="1259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2" name="Picture 15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9" y="1403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7" name="AutoShape 151"/>
            <p:cNvCxnSpPr>
              <a:cxnSpLocks noChangeShapeType="1"/>
            </p:cNvCxnSpPr>
            <p:nvPr/>
          </p:nvCxnSpPr>
          <p:spPr bwMode="auto">
            <a:xfrm>
              <a:off x="4644" y="3274"/>
              <a:ext cx="75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18" name="Group 152"/>
            <p:cNvGrpSpPr>
              <a:grpSpLocks/>
            </p:cNvGrpSpPr>
            <p:nvPr/>
          </p:nvGrpSpPr>
          <p:grpSpPr bwMode="auto">
            <a:xfrm>
              <a:off x="5139" y="1858"/>
              <a:ext cx="480" cy="383"/>
              <a:chOff x="5139" y="1858"/>
              <a:chExt cx="480" cy="383"/>
            </a:xfrm>
          </p:grpSpPr>
          <p:pic>
            <p:nvPicPr>
              <p:cNvPr id="225" name="Picture 153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6" name="Text Box 154"/>
              <p:cNvSpPr txBox="1">
                <a:spLocks noChangeArrowheads="1"/>
              </p:cNvSpPr>
              <p:nvPr/>
            </p:nvSpPr>
            <p:spPr bwMode="auto">
              <a:xfrm>
                <a:off x="5177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19" name="Group 155"/>
            <p:cNvGrpSpPr>
              <a:grpSpLocks/>
            </p:cNvGrpSpPr>
            <p:nvPr/>
          </p:nvGrpSpPr>
          <p:grpSpPr bwMode="auto">
            <a:xfrm>
              <a:off x="4752" y="3675"/>
              <a:ext cx="946" cy="460"/>
              <a:chOff x="4752" y="3675"/>
              <a:chExt cx="946" cy="460"/>
            </a:xfrm>
          </p:grpSpPr>
          <p:pic>
            <p:nvPicPr>
              <p:cNvPr id="223" name="Picture 156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3675"/>
                <a:ext cx="946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4" name="Text Box 157"/>
              <p:cNvSpPr txBox="1">
                <a:spLocks noChangeArrowheads="1"/>
              </p:cNvSpPr>
              <p:nvPr/>
            </p:nvSpPr>
            <p:spPr bwMode="auto">
              <a:xfrm>
                <a:off x="4816" y="3739"/>
                <a:ext cx="81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Answer &amp; Confidence</a:t>
                </a:r>
              </a:p>
            </p:txBody>
          </p:sp>
        </p:grpSp>
        <p:grpSp>
          <p:nvGrpSpPr>
            <p:cNvPr id="20" name="Group 158"/>
            <p:cNvGrpSpPr>
              <a:grpSpLocks/>
            </p:cNvGrpSpPr>
            <p:nvPr/>
          </p:nvGrpSpPr>
          <p:grpSpPr bwMode="auto">
            <a:xfrm>
              <a:off x="-31" y="2104"/>
              <a:ext cx="753" cy="325"/>
              <a:chOff x="-31" y="2104"/>
              <a:chExt cx="753" cy="325"/>
            </a:xfrm>
          </p:grpSpPr>
          <p:pic>
            <p:nvPicPr>
              <p:cNvPr id="221" name="Picture 159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" y="2104"/>
                <a:ext cx="753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2" name="Text Box 160"/>
              <p:cNvSpPr txBox="1">
                <a:spLocks noChangeArrowheads="1"/>
              </p:cNvSpPr>
              <p:nvPr/>
            </p:nvSpPr>
            <p:spPr bwMode="auto">
              <a:xfrm>
                <a:off x="34" y="2170"/>
                <a:ext cx="62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Question</a:t>
                </a:r>
              </a:p>
            </p:txBody>
          </p:sp>
        </p:grpSp>
        <p:pic>
          <p:nvPicPr>
            <p:cNvPr id="21" name="Picture 16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" y="1426"/>
              <a:ext cx="33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AutoShape 162"/>
            <p:cNvSpPr>
              <a:spLocks noChangeArrowheads="1"/>
            </p:cNvSpPr>
            <p:nvPr/>
          </p:nvSpPr>
          <p:spPr bwMode="auto">
            <a:xfrm>
              <a:off x="665" y="2295"/>
              <a:ext cx="1346" cy="582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23" name="AutoShape 163"/>
            <p:cNvCxnSpPr>
              <a:cxnSpLocks noChangeShapeType="1"/>
            </p:cNvCxnSpPr>
            <p:nvPr/>
          </p:nvCxnSpPr>
          <p:spPr bwMode="auto">
            <a:xfrm>
              <a:off x="1198" y="2583"/>
              <a:ext cx="130" cy="6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64"/>
            <p:cNvCxnSpPr>
              <a:cxnSpLocks noChangeShapeType="1"/>
            </p:cNvCxnSpPr>
            <p:nvPr/>
          </p:nvCxnSpPr>
          <p:spPr bwMode="auto">
            <a:xfrm flipH="1" flipV="1">
              <a:off x="1026" y="2844"/>
              <a:ext cx="1103" cy="213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65"/>
            <p:cNvCxnSpPr>
              <a:cxnSpLocks noChangeShapeType="1"/>
            </p:cNvCxnSpPr>
            <p:nvPr/>
          </p:nvCxnSpPr>
          <p:spPr bwMode="auto">
            <a:xfrm flipH="1" flipV="1">
              <a:off x="1772" y="2818"/>
              <a:ext cx="358" cy="239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26" name="Picture 16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" y="1486"/>
              <a:ext cx="313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1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" y="1621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8" name="Picture 16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61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9" name="Picture 1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" y="1474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30" name="Group 170"/>
            <p:cNvGrpSpPr>
              <a:grpSpLocks/>
            </p:cNvGrpSpPr>
            <p:nvPr/>
          </p:nvGrpSpPr>
          <p:grpSpPr bwMode="auto">
            <a:xfrm>
              <a:off x="954" y="1618"/>
              <a:ext cx="1095" cy="628"/>
              <a:chOff x="954" y="1618"/>
              <a:chExt cx="1095" cy="628"/>
            </a:xfrm>
          </p:grpSpPr>
          <p:sp>
            <p:nvSpPr>
              <p:cNvPr id="90" name="Line 171"/>
              <p:cNvSpPr>
                <a:spLocks noChangeShapeType="1"/>
              </p:cNvSpPr>
              <p:nvPr/>
            </p:nvSpPr>
            <p:spPr bwMode="auto">
              <a:xfrm flipV="1">
                <a:off x="1469" y="1823"/>
                <a:ext cx="217" cy="8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1" name="Group 172"/>
              <p:cNvGrpSpPr>
                <a:grpSpLocks/>
              </p:cNvGrpSpPr>
              <p:nvPr/>
            </p:nvGrpSpPr>
            <p:grpSpPr bwMode="auto">
              <a:xfrm>
                <a:off x="954" y="1852"/>
                <a:ext cx="168" cy="126"/>
                <a:chOff x="954" y="1852"/>
                <a:chExt cx="168" cy="126"/>
              </a:xfrm>
            </p:grpSpPr>
            <p:pic>
              <p:nvPicPr>
                <p:cNvPr id="219" name="Picture 17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4" y="185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0" name="Text Box 174"/>
                <p:cNvSpPr txBox="1">
                  <a:spLocks noChangeArrowheads="1"/>
                </p:cNvSpPr>
                <p:nvPr/>
              </p:nvSpPr>
              <p:spPr bwMode="auto">
                <a:xfrm>
                  <a:off x="1031" y="1869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2" name="Group 175"/>
              <p:cNvGrpSpPr>
                <a:grpSpLocks/>
              </p:cNvGrpSpPr>
              <p:nvPr/>
            </p:nvGrpSpPr>
            <p:grpSpPr bwMode="auto">
              <a:xfrm>
                <a:off x="988" y="1925"/>
                <a:ext cx="199" cy="141"/>
                <a:chOff x="988" y="1925"/>
                <a:chExt cx="199" cy="141"/>
              </a:xfrm>
            </p:grpSpPr>
            <p:pic>
              <p:nvPicPr>
                <p:cNvPr id="217" name="Picture 176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8" y="1925"/>
                  <a:ext cx="199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8" name="Text Box 177"/>
                <p:cNvSpPr txBox="1">
                  <a:spLocks noChangeArrowheads="1"/>
                </p:cNvSpPr>
                <p:nvPr/>
              </p:nvSpPr>
              <p:spPr bwMode="auto">
                <a:xfrm>
                  <a:off x="1074" y="1943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3" name="Group 178"/>
              <p:cNvGrpSpPr>
                <a:grpSpLocks/>
              </p:cNvGrpSpPr>
              <p:nvPr/>
            </p:nvGrpSpPr>
            <p:grpSpPr bwMode="auto">
              <a:xfrm>
                <a:off x="1285" y="1894"/>
                <a:ext cx="187" cy="141"/>
                <a:chOff x="1285" y="1894"/>
                <a:chExt cx="187" cy="141"/>
              </a:xfrm>
            </p:grpSpPr>
            <p:pic>
              <p:nvPicPr>
                <p:cNvPr id="215" name="Picture 179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5" y="1894"/>
                  <a:ext cx="187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6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1369" y="1914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4" name="Group 181"/>
              <p:cNvGrpSpPr>
                <a:grpSpLocks/>
              </p:cNvGrpSpPr>
              <p:nvPr/>
            </p:nvGrpSpPr>
            <p:grpSpPr bwMode="auto">
              <a:xfrm>
                <a:off x="1092" y="1810"/>
                <a:ext cx="184" cy="133"/>
                <a:chOff x="1092" y="1810"/>
                <a:chExt cx="184" cy="133"/>
              </a:xfrm>
            </p:grpSpPr>
            <p:pic>
              <p:nvPicPr>
                <p:cNvPr id="213" name="Picture 18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2" y="1810"/>
                  <a:ext cx="184" cy="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4" name="Text Box 183"/>
                <p:cNvSpPr txBox="1">
                  <a:spLocks noChangeArrowheads="1"/>
                </p:cNvSpPr>
                <p:nvPr/>
              </p:nvSpPr>
              <p:spPr bwMode="auto">
                <a:xfrm>
                  <a:off x="1175" y="1827"/>
                  <a:ext cx="45" cy="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5" name="Line 184"/>
              <p:cNvSpPr>
                <a:spLocks noChangeShapeType="1"/>
              </p:cNvSpPr>
              <p:nvPr/>
            </p:nvSpPr>
            <p:spPr bwMode="auto">
              <a:xfrm flipV="1">
                <a:off x="1103" y="1861"/>
                <a:ext cx="71" cy="7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6" name="Group 185"/>
              <p:cNvGrpSpPr>
                <a:grpSpLocks/>
              </p:cNvGrpSpPr>
              <p:nvPr/>
            </p:nvGrpSpPr>
            <p:grpSpPr bwMode="auto">
              <a:xfrm>
                <a:off x="1081" y="2032"/>
                <a:ext cx="199" cy="148"/>
                <a:chOff x="1081" y="2032"/>
                <a:chExt cx="199" cy="148"/>
              </a:xfrm>
            </p:grpSpPr>
            <p:pic>
              <p:nvPicPr>
                <p:cNvPr id="211" name="Picture 18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" y="2032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2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1168" y="2052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7" name="Line 188"/>
              <p:cNvSpPr>
                <a:spLocks noChangeShapeType="1"/>
              </p:cNvSpPr>
              <p:nvPr/>
            </p:nvSpPr>
            <p:spPr bwMode="auto">
              <a:xfrm>
                <a:off x="1133" y="1986"/>
                <a:ext cx="22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189"/>
              <p:cNvSpPr>
                <a:spLocks noChangeShapeType="1"/>
              </p:cNvSpPr>
              <p:nvPr/>
            </p:nvSpPr>
            <p:spPr bwMode="auto">
              <a:xfrm>
                <a:off x="1221" y="1862"/>
                <a:ext cx="147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9" name="Group 190"/>
              <p:cNvGrpSpPr>
                <a:grpSpLocks/>
              </p:cNvGrpSpPr>
              <p:nvPr/>
            </p:nvGrpSpPr>
            <p:grpSpPr bwMode="auto">
              <a:xfrm>
                <a:off x="1146" y="1929"/>
                <a:ext cx="191" cy="137"/>
                <a:chOff x="1146" y="1929"/>
                <a:chExt cx="191" cy="137"/>
              </a:xfrm>
            </p:grpSpPr>
            <p:pic>
              <p:nvPicPr>
                <p:cNvPr id="209" name="Picture 19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6" y="1929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0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1231" y="1946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0" name="Group 193"/>
              <p:cNvGrpSpPr>
                <a:grpSpLocks/>
              </p:cNvGrpSpPr>
              <p:nvPr/>
            </p:nvGrpSpPr>
            <p:grpSpPr bwMode="auto">
              <a:xfrm>
                <a:off x="1446" y="1867"/>
                <a:ext cx="191" cy="137"/>
                <a:chOff x="1446" y="1867"/>
                <a:chExt cx="191" cy="137"/>
              </a:xfrm>
            </p:grpSpPr>
            <p:pic>
              <p:nvPicPr>
                <p:cNvPr id="207" name="Picture 194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6" y="1867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8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1530" y="1887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1" name="Group 196"/>
              <p:cNvGrpSpPr>
                <a:grpSpLocks/>
              </p:cNvGrpSpPr>
              <p:nvPr/>
            </p:nvGrpSpPr>
            <p:grpSpPr bwMode="auto">
              <a:xfrm>
                <a:off x="1231" y="1745"/>
                <a:ext cx="180" cy="126"/>
                <a:chOff x="1231" y="1745"/>
                <a:chExt cx="180" cy="126"/>
              </a:xfrm>
            </p:grpSpPr>
            <p:pic>
              <p:nvPicPr>
                <p:cNvPr id="205" name="Picture 197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745"/>
                  <a:ext cx="180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6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1311" y="1761"/>
                  <a:ext cx="45" cy="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2" name="Line 199"/>
              <p:cNvSpPr>
                <a:spLocks noChangeShapeType="1"/>
              </p:cNvSpPr>
              <p:nvPr/>
            </p:nvSpPr>
            <p:spPr bwMode="auto">
              <a:xfrm flipV="1">
                <a:off x="1256" y="1790"/>
                <a:ext cx="53" cy="14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3" name="Group 200"/>
              <p:cNvGrpSpPr>
                <a:grpSpLocks/>
              </p:cNvGrpSpPr>
              <p:nvPr/>
            </p:nvGrpSpPr>
            <p:grpSpPr bwMode="auto">
              <a:xfrm>
                <a:off x="1254" y="1994"/>
                <a:ext cx="199" cy="148"/>
                <a:chOff x="1254" y="1994"/>
                <a:chExt cx="199" cy="148"/>
              </a:xfrm>
            </p:grpSpPr>
            <p:pic>
              <p:nvPicPr>
                <p:cNvPr id="203" name="Picture 20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4" y="1994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340" y="2015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4" name="Line 203"/>
              <p:cNvSpPr>
                <a:spLocks noChangeShapeType="1"/>
              </p:cNvSpPr>
              <p:nvPr/>
            </p:nvSpPr>
            <p:spPr bwMode="auto">
              <a:xfrm>
                <a:off x="1282" y="1986"/>
                <a:ext cx="44" cy="5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204"/>
              <p:cNvSpPr>
                <a:spLocks noChangeShapeType="1"/>
              </p:cNvSpPr>
              <p:nvPr/>
            </p:nvSpPr>
            <p:spPr bwMode="auto">
              <a:xfrm>
                <a:off x="1357" y="1791"/>
                <a:ext cx="173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6" name="Group 205"/>
              <p:cNvGrpSpPr>
                <a:grpSpLocks/>
              </p:cNvGrpSpPr>
              <p:nvPr/>
            </p:nvGrpSpPr>
            <p:grpSpPr bwMode="auto">
              <a:xfrm>
                <a:off x="1327" y="1863"/>
                <a:ext cx="184" cy="141"/>
                <a:chOff x="1327" y="1863"/>
                <a:chExt cx="184" cy="141"/>
              </a:xfrm>
            </p:grpSpPr>
            <p:pic>
              <p:nvPicPr>
                <p:cNvPr id="201" name="Picture 20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7" y="1863"/>
                  <a:ext cx="18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2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1411" y="1883"/>
                  <a:ext cx="47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7" name="Group 208"/>
              <p:cNvGrpSpPr>
                <a:grpSpLocks/>
              </p:cNvGrpSpPr>
              <p:nvPr/>
            </p:nvGrpSpPr>
            <p:grpSpPr bwMode="auto">
              <a:xfrm>
                <a:off x="1373" y="1741"/>
                <a:ext cx="176" cy="129"/>
                <a:chOff x="1373" y="1741"/>
                <a:chExt cx="176" cy="129"/>
              </a:xfrm>
            </p:grpSpPr>
            <p:pic>
              <p:nvPicPr>
                <p:cNvPr id="199" name="Picture 209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3" y="1741"/>
                  <a:ext cx="176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0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1455" y="1760"/>
                  <a:ext cx="40" cy="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8" name="Line 211"/>
              <p:cNvSpPr>
                <a:spLocks noChangeShapeType="1"/>
              </p:cNvSpPr>
              <p:nvPr/>
            </p:nvSpPr>
            <p:spPr bwMode="auto">
              <a:xfrm flipV="1">
                <a:off x="1434" y="1791"/>
                <a:ext cx="20" cy="8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9" name="Group 212"/>
              <p:cNvGrpSpPr>
                <a:grpSpLocks/>
              </p:cNvGrpSpPr>
              <p:nvPr/>
            </p:nvGrpSpPr>
            <p:grpSpPr bwMode="auto">
              <a:xfrm>
                <a:off x="1439" y="1982"/>
                <a:ext cx="191" cy="148"/>
                <a:chOff x="1439" y="1982"/>
                <a:chExt cx="191" cy="148"/>
              </a:xfrm>
            </p:grpSpPr>
            <p:pic>
              <p:nvPicPr>
                <p:cNvPr id="197" name="Picture 213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" y="1982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8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1524" y="2004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0" name="Line 215"/>
              <p:cNvSpPr>
                <a:spLocks noChangeShapeType="1"/>
              </p:cNvSpPr>
              <p:nvPr/>
            </p:nvSpPr>
            <p:spPr bwMode="auto">
              <a:xfrm>
                <a:off x="1459" y="1923"/>
                <a:ext cx="53" cy="10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1" name="Group 216"/>
              <p:cNvGrpSpPr>
                <a:grpSpLocks/>
              </p:cNvGrpSpPr>
              <p:nvPr/>
            </p:nvGrpSpPr>
            <p:grpSpPr bwMode="auto">
              <a:xfrm>
                <a:off x="1589" y="1917"/>
                <a:ext cx="191" cy="148"/>
                <a:chOff x="1589" y="1917"/>
                <a:chExt cx="191" cy="148"/>
              </a:xfrm>
            </p:grpSpPr>
            <p:pic>
              <p:nvPicPr>
                <p:cNvPr id="195" name="Picture 217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9" y="1917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1672" y="1937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2" name="Line 219"/>
              <p:cNvSpPr>
                <a:spLocks noChangeShapeType="1"/>
              </p:cNvSpPr>
              <p:nvPr/>
            </p:nvSpPr>
            <p:spPr bwMode="auto">
              <a:xfrm>
                <a:off x="1497" y="1792"/>
                <a:ext cx="201" cy="13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220"/>
              <p:cNvSpPr>
                <a:spLocks noChangeShapeType="1"/>
              </p:cNvSpPr>
              <p:nvPr/>
            </p:nvSpPr>
            <p:spPr bwMode="auto">
              <a:xfrm flipV="1">
                <a:off x="1225" y="1665"/>
                <a:ext cx="87" cy="5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4" name="Group 221"/>
              <p:cNvGrpSpPr>
                <a:grpSpLocks/>
              </p:cNvGrpSpPr>
              <p:nvPr/>
            </p:nvGrpSpPr>
            <p:grpSpPr bwMode="auto">
              <a:xfrm>
                <a:off x="1111" y="1702"/>
                <a:ext cx="168" cy="126"/>
                <a:chOff x="1111" y="1702"/>
                <a:chExt cx="168" cy="126"/>
              </a:xfrm>
            </p:grpSpPr>
            <p:pic>
              <p:nvPicPr>
                <p:cNvPr id="193" name="Picture 222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1" y="170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4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1189" y="1722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15" name="Group 224"/>
              <p:cNvGrpSpPr>
                <a:grpSpLocks/>
              </p:cNvGrpSpPr>
              <p:nvPr/>
            </p:nvGrpSpPr>
            <p:grpSpPr bwMode="auto">
              <a:xfrm>
                <a:off x="1238" y="1618"/>
                <a:ext cx="164" cy="122"/>
                <a:chOff x="1238" y="1618"/>
                <a:chExt cx="164" cy="122"/>
              </a:xfrm>
            </p:grpSpPr>
            <p:pic>
              <p:nvPicPr>
                <p:cNvPr id="191" name="Picture 22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8" y="1618"/>
                  <a:ext cx="164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2" name="Text Box 226"/>
                <p:cNvSpPr txBox="1">
                  <a:spLocks noChangeArrowheads="1"/>
                </p:cNvSpPr>
                <p:nvPr/>
              </p:nvSpPr>
              <p:spPr bwMode="auto">
                <a:xfrm>
                  <a:off x="1314" y="1638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6" name="Line 227"/>
              <p:cNvSpPr>
                <a:spLocks noChangeShapeType="1"/>
              </p:cNvSpPr>
              <p:nvPr/>
            </p:nvSpPr>
            <p:spPr bwMode="auto">
              <a:xfrm flipH="1">
                <a:off x="1048" y="1736"/>
                <a:ext cx="133" cy="12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7" name="Group 228"/>
              <p:cNvGrpSpPr>
                <a:grpSpLocks/>
              </p:cNvGrpSpPr>
              <p:nvPr/>
            </p:nvGrpSpPr>
            <p:grpSpPr bwMode="auto">
              <a:xfrm>
                <a:off x="1608" y="1775"/>
                <a:ext cx="168" cy="122"/>
                <a:chOff x="1608" y="1775"/>
                <a:chExt cx="168" cy="122"/>
              </a:xfrm>
            </p:grpSpPr>
            <p:pic>
              <p:nvPicPr>
                <p:cNvPr id="189" name="Picture 229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8" y="1775"/>
                  <a:ext cx="168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0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1686" y="1795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8" name="Line 231"/>
              <p:cNvSpPr>
                <a:spLocks noChangeShapeType="1"/>
              </p:cNvSpPr>
              <p:nvPr/>
            </p:nvSpPr>
            <p:spPr bwMode="auto">
              <a:xfrm>
                <a:off x="1350" y="1666"/>
                <a:ext cx="353" cy="12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232"/>
              <p:cNvSpPr>
                <a:spLocks noChangeShapeType="1"/>
              </p:cNvSpPr>
              <p:nvPr/>
            </p:nvSpPr>
            <p:spPr bwMode="auto">
              <a:xfrm flipH="1" flipV="1">
                <a:off x="1331" y="1672"/>
                <a:ext cx="2" cy="8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0" name="Line 233"/>
              <p:cNvSpPr>
                <a:spLocks noChangeShapeType="1"/>
              </p:cNvSpPr>
              <p:nvPr/>
            </p:nvSpPr>
            <p:spPr bwMode="auto">
              <a:xfrm flipV="1">
                <a:off x="1231" y="1775"/>
                <a:ext cx="70" cy="6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1" name="Line 234"/>
              <p:cNvSpPr>
                <a:spLocks noChangeShapeType="1"/>
              </p:cNvSpPr>
              <p:nvPr/>
            </p:nvSpPr>
            <p:spPr bwMode="auto">
              <a:xfrm flipV="1">
                <a:off x="1740" y="1861"/>
                <a:ext cx="196" cy="7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2" name="Group 235"/>
              <p:cNvGrpSpPr>
                <a:grpSpLocks/>
              </p:cNvGrpSpPr>
              <p:nvPr/>
            </p:nvGrpSpPr>
            <p:grpSpPr bwMode="auto">
              <a:xfrm>
                <a:off x="1196" y="1863"/>
                <a:ext cx="187" cy="160"/>
                <a:chOff x="1196" y="1863"/>
                <a:chExt cx="187" cy="160"/>
              </a:xfrm>
            </p:grpSpPr>
            <p:pic>
              <p:nvPicPr>
                <p:cNvPr id="187" name="Picture 23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1863"/>
                  <a:ext cx="187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8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1282" y="1885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3" name="Group 238"/>
              <p:cNvGrpSpPr>
                <a:grpSpLocks/>
              </p:cNvGrpSpPr>
              <p:nvPr/>
            </p:nvGrpSpPr>
            <p:grpSpPr bwMode="auto">
              <a:xfrm>
                <a:off x="1231" y="1936"/>
                <a:ext cx="230" cy="198"/>
                <a:chOff x="1231" y="1936"/>
                <a:chExt cx="230" cy="198"/>
              </a:xfrm>
            </p:grpSpPr>
            <p:pic>
              <p:nvPicPr>
                <p:cNvPr id="185" name="Picture 239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936"/>
                  <a:ext cx="230" cy="1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6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1326" y="1962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4" name="Group 241"/>
              <p:cNvGrpSpPr>
                <a:grpSpLocks/>
              </p:cNvGrpSpPr>
              <p:nvPr/>
            </p:nvGrpSpPr>
            <p:grpSpPr bwMode="auto">
              <a:xfrm>
                <a:off x="1531" y="1906"/>
                <a:ext cx="211" cy="194"/>
                <a:chOff x="1531" y="1906"/>
                <a:chExt cx="211" cy="194"/>
              </a:xfrm>
            </p:grpSpPr>
            <p:pic>
              <p:nvPicPr>
                <p:cNvPr id="183" name="Picture 242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1" y="1906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4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1621" y="1932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5" name="Group 244"/>
              <p:cNvGrpSpPr>
                <a:grpSpLocks/>
              </p:cNvGrpSpPr>
              <p:nvPr/>
            </p:nvGrpSpPr>
            <p:grpSpPr bwMode="auto">
              <a:xfrm>
                <a:off x="1338" y="1821"/>
                <a:ext cx="203" cy="179"/>
                <a:chOff x="1338" y="1821"/>
                <a:chExt cx="203" cy="179"/>
              </a:xfrm>
            </p:grpSpPr>
            <p:pic>
              <p:nvPicPr>
                <p:cNvPr id="181" name="Picture 245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8" y="1821"/>
                  <a:ext cx="203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2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1427" y="1844"/>
                  <a:ext cx="61" cy="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6" name="Line 247"/>
              <p:cNvSpPr>
                <a:spLocks noChangeShapeType="1"/>
              </p:cNvSpPr>
              <p:nvPr/>
            </p:nvSpPr>
            <p:spPr bwMode="auto">
              <a:xfrm flipV="1">
                <a:off x="1366" y="1906"/>
                <a:ext cx="60" cy="4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7" name="Group 248"/>
              <p:cNvGrpSpPr>
                <a:grpSpLocks/>
              </p:cNvGrpSpPr>
              <p:nvPr/>
            </p:nvGrpSpPr>
            <p:grpSpPr bwMode="auto">
              <a:xfrm>
                <a:off x="1323" y="2044"/>
                <a:ext cx="230" cy="202"/>
                <a:chOff x="1323" y="2044"/>
                <a:chExt cx="230" cy="202"/>
              </a:xfrm>
            </p:grpSpPr>
            <p:pic>
              <p:nvPicPr>
                <p:cNvPr id="179" name="Picture 249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3" y="2044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0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1420" y="2070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8" name="Line 251"/>
              <p:cNvSpPr>
                <a:spLocks noChangeShapeType="1"/>
              </p:cNvSpPr>
              <p:nvPr/>
            </p:nvSpPr>
            <p:spPr bwMode="auto">
              <a:xfrm flipH="1">
                <a:off x="1403" y="2037"/>
                <a:ext cx="3" cy="70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9" name="Line 252"/>
              <p:cNvSpPr>
                <a:spLocks noChangeShapeType="1"/>
              </p:cNvSpPr>
              <p:nvPr/>
            </p:nvSpPr>
            <p:spPr bwMode="auto">
              <a:xfrm>
                <a:off x="1489" y="1907"/>
                <a:ext cx="131" cy="2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0" name="Group 253"/>
              <p:cNvGrpSpPr>
                <a:grpSpLocks/>
              </p:cNvGrpSpPr>
              <p:nvPr/>
            </p:nvGrpSpPr>
            <p:grpSpPr bwMode="auto">
              <a:xfrm>
                <a:off x="1400" y="1902"/>
                <a:ext cx="211" cy="194"/>
                <a:chOff x="1400" y="1902"/>
                <a:chExt cx="211" cy="194"/>
              </a:xfrm>
            </p:grpSpPr>
            <p:pic>
              <p:nvPicPr>
                <p:cNvPr id="177" name="Picture 254"/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0" y="1902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8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1491" y="1930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1" name="Group 256"/>
              <p:cNvGrpSpPr>
                <a:grpSpLocks/>
              </p:cNvGrpSpPr>
              <p:nvPr/>
            </p:nvGrpSpPr>
            <p:grpSpPr bwMode="auto">
              <a:xfrm>
                <a:off x="1692" y="1879"/>
                <a:ext cx="211" cy="194"/>
                <a:chOff x="1692" y="1879"/>
                <a:chExt cx="211" cy="194"/>
              </a:xfrm>
            </p:grpSpPr>
            <p:pic>
              <p:nvPicPr>
                <p:cNvPr id="175" name="Picture 257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2" y="1879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6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782" y="1904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2" name="Group 259"/>
              <p:cNvGrpSpPr>
                <a:grpSpLocks/>
              </p:cNvGrpSpPr>
              <p:nvPr/>
            </p:nvGrpSpPr>
            <p:grpSpPr bwMode="auto">
              <a:xfrm>
                <a:off x="1473" y="1756"/>
                <a:ext cx="203" cy="168"/>
                <a:chOff x="1473" y="1756"/>
                <a:chExt cx="203" cy="168"/>
              </a:xfrm>
            </p:grpSpPr>
            <p:pic>
              <p:nvPicPr>
                <p:cNvPr id="173" name="Picture 260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" y="1756"/>
                  <a:ext cx="203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4" name="Text Box 261"/>
                <p:cNvSpPr txBox="1">
                  <a:spLocks noChangeArrowheads="1"/>
                </p:cNvSpPr>
                <p:nvPr/>
              </p:nvSpPr>
              <p:spPr bwMode="auto">
                <a:xfrm>
                  <a:off x="1562" y="1777"/>
                  <a:ext cx="60" cy="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3" name="Line 262"/>
              <p:cNvSpPr>
                <a:spLocks noChangeShapeType="1"/>
              </p:cNvSpPr>
              <p:nvPr/>
            </p:nvSpPr>
            <p:spPr bwMode="auto">
              <a:xfrm flipV="1">
                <a:off x="1526" y="1830"/>
                <a:ext cx="35" cy="8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4" name="Group 263"/>
              <p:cNvGrpSpPr>
                <a:grpSpLocks/>
              </p:cNvGrpSpPr>
              <p:nvPr/>
            </p:nvGrpSpPr>
            <p:grpSpPr bwMode="auto">
              <a:xfrm>
                <a:off x="1496" y="2005"/>
                <a:ext cx="230" cy="202"/>
                <a:chOff x="1496" y="2005"/>
                <a:chExt cx="230" cy="202"/>
              </a:xfrm>
            </p:grpSpPr>
            <p:pic>
              <p:nvPicPr>
                <p:cNvPr id="171" name="Picture 264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2005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2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1592" y="2033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5" name="Line 266"/>
              <p:cNvSpPr>
                <a:spLocks noChangeShapeType="1"/>
              </p:cNvSpPr>
              <p:nvPr/>
            </p:nvSpPr>
            <p:spPr bwMode="auto">
              <a:xfrm>
                <a:off x="1560" y="2000"/>
                <a:ext cx="14" cy="7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6" name="Line 267"/>
              <p:cNvSpPr>
                <a:spLocks noChangeShapeType="1"/>
              </p:cNvSpPr>
              <p:nvPr/>
            </p:nvSpPr>
            <p:spPr bwMode="auto">
              <a:xfrm>
                <a:off x="1624" y="1831"/>
                <a:ext cx="15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7" name="Group 268"/>
              <p:cNvGrpSpPr>
                <a:grpSpLocks/>
              </p:cNvGrpSpPr>
              <p:nvPr/>
            </p:nvGrpSpPr>
            <p:grpSpPr bwMode="auto">
              <a:xfrm>
                <a:off x="1573" y="1875"/>
                <a:ext cx="203" cy="194"/>
                <a:chOff x="1573" y="1875"/>
                <a:chExt cx="203" cy="194"/>
              </a:xfrm>
            </p:grpSpPr>
            <p:pic>
              <p:nvPicPr>
                <p:cNvPr id="169" name="Picture 269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3" y="1875"/>
                  <a:ext cx="203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0" name="Text Box 270"/>
                <p:cNvSpPr txBox="1">
                  <a:spLocks noChangeArrowheads="1"/>
                </p:cNvSpPr>
                <p:nvPr/>
              </p:nvSpPr>
              <p:spPr bwMode="auto">
                <a:xfrm>
                  <a:off x="1662" y="1901"/>
                  <a:ext cx="63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8" name="Group 271"/>
              <p:cNvGrpSpPr>
                <a:grpSpLocks/>
              </p:cNvGrpSpPr>
              <p:nvPr/>
            </p:nvGrpSpPr>
            <p:grpSpPr bwMode="auto">
              <a:xfrm>
                <a:off x="1619" y="1752"/>
                <a:ext cx="195" cy="172"/>
                <a:chOff x="1619" y="1752"/>
                <a:chExt cx="195" cy="172"/>
              </a:xfrm>
            </p:grpSpPr>
            <p:pic>
              <p:nvPicPr>
                <p:cNvPr id="167" name="Picture 272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" y="1752"/>
                  <a:ext cx="195" cy="1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8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1706" y="1777"/>
                  <a:ext cx="55" cy="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9" name="Line 274"/>
              <p:cNvSpPr>
                <a:spLocks noChangeShapeType="1"/>
              </p:cNvSpPr>
              <p:nvPr/>
            </p:nvSpPr>
            <p:spPr bwMode="auto">
              <a:xfrm flipV="1">
                <a:off x="1695" y="1832"/>
                <a:ext cx="11" cy="5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0" name="Group 275"/>
              <p:cNvGrpSpPr>
                <a:grpSpLocks/>
              </p:cNvGrpSpPr>
              <p:nvPr/>
            </p:nvGrpSpPr>
            <p:grpSpPr bwMode="auto">
              <a:xfrm>
                <a:off x="1681" y="1994"/>
                <a:ext cx="222" cy="202"/>
                <a:chOff x="1681" y="1994"/>
                <a:chExt cx="222" cy="202"/>
              </a:xfrm>
            </p:grpSpPr>
            <p:pic>
              <p:nvPicPr>
                <p:cNvPr id="165" name="Picture 276"/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1" y="1994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1776" y="2022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1" name="Line 278"/>
              <p:cNvSpPr>
                <a:spLocks noChangeShapeType="1"/>
              </p:cNvSpPr>
              <p:nvPr/>
            </p:nvSpPr>
            <p:spPr bwMode="auto">
              <a:xfrm>
                <a:off x="1726" y="1972"/>
                <a:ext cx="33" cy="8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2" name="Group 279"/>
              <p:cNvGrpSpPr>
                <a:grpSpLocks/>
              </p:cNvGrpSpPr>
              <p:nvPr/>
            </p:nvGrpSpPr>
            <p:grpSpPr bwMode="auto">
              <a:xfrm>
                <a:off x="1827" y="1929"/>
                <a:ext cx="222" cy="202"/>
                <a:chOff x="1827" y="1929"/>
                <a:chExt cx="222" cy="202"/>
              </a:xfrm>
            </p:grpSpPr>
            <p:pic>
              <p:nvPicPr>
                <p:cNvPr id="163" name="Picture 280"/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7" y="1929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4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924" y="1955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3" name="Line 282"/>
              <p:cNvSpPr>
                <a:spLocks noChangeShapeType="1"/>
              </p:cNvSpPr>
              <p:nvPr/>
            </p:nvSpPr>
            <p:spPr bwMode="auto">
              <a:xfrm>
                <a:off x="1762" y="1833"/>
                <a:ext cx="197" cy="10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4" name="Line 283"/>
              <p:cNvSpPr>
                <a:spLocks noChangeShapeType="1"/>
              </p:cNvSpPr>
              <p:nvPr/>
            </p:nvSpPr>
            <p:spPr bwMode="auto">
              <a:xfrm flipV="1">
                <a:off x="1489" y="1705"/>
                <a:ext cx="75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5" name="Group 284"/>
              <p:cNvGrpSpPr>
                <a:grpSpLocks/>
              </p:cNvGrpSpPr>
              <p:nvPr/>
            </p:nvGrpSpPr>
            <p:grpSpPr bwMode="auto">
              <a:xfrm>
                <a:off x="1354" y="1714"/>
                <a:ext cx="187" cy="168"/>
                <a:chOff x="1354" y="1714"/>
                <a:chExt cx="187" cy="168"/>
              </a:xfrm>
            </p:grpSpPr>
            <p:pic>
              <p:nvPicPr>
                <p:cNvPr id="161" name="Picture 285"/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4" y="1714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2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1439" y="1738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46" name="Group 287"/>
              <p:cNvGrpSpPr>
                <a:grpSpLocks/>
              </p:cNvGrpSpPr>
              <p:nvPr/>
            </p:nvGrpSpPr>
            <p:grpSpPr bwMode="auto">
              <a:xfrm>
                <a:off x="1477" y="1629"/>
                <a:ext cx="187" cy="168"/>
                <a:chOff x="1477" y="1629"/>
                <a:chExt cx="187" cy="168"/>
              </a:xfrm>
            </p:grpSpPr>
            <p:pic>
              <p:nvPicPr>
                <p:cNvPr id="159" name="Picture 288"/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7" y="1629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0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64" y="1653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7" name="Line 290"/>
              <p:cNvSpPr>
                <a:spLocks noChangeShapeType="1"/>
              </p:cNvSpPr>
              <p:nvPr/>
            </p:nvSpPr>
            <p:spPr bwMode="auto">
              <a:xfrm flipH="1">
                <a:off x="1306" y="1764"/>
                <a:ext cx="123" cy="1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8" name="Group 291"/>
              <p:cNvGrpSpPr>
                <a:grpSpLocks/>
              </p:cNvGrpSpPr>
              <p:nvPr/>
            </p:nvGrpSpPr>
            <p:grpSpPr bwMode="auto">
              <a:xfrm>
                <a:off x="1850" y="1787"/>
                <a:ext cx="187" cy="168"/>
                <a:chOff x="1850" y="1787"/>
                <a:chExt cx="187" cy="168"/>
              </a:xfrm>
            </p:grpSpPr>
            <p:pic>
              <p:nvPicPr>
                <p:cNvPr id="157" name="Picture 292"/>
                <p:cNvPicPr>
                  <a:picLocks noChangeAspect="1" noChangeArrowheads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0" y="1787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8" name="Text Box 293"/>
                <p:cNvSpPr txBox="1">
                  <a:spLocks noChangeArrowheads="1"/>
                </p:cNvSpPr>
                <p:nvPr/>
              </p:nvSpPr>
              <p:spPr bwMode="auto">
                <a:xfrm>
                  <a:off x="1937" y="1811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9" name="Line 294"/>
              <p:cNvSpPr>
                <a:spLocks noChangeShapeType="1"/>
              </p:cNvSpPr>
              <p:nvPr/>
            </p:nvSpPr>
            <p:spPr bwMode="auto">
              <a:xfrm>
                <a:off x="1614" y="1705"/>
                <a:ext cx="346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0" name="Line 295"/>
              <p:cNvSpPr>
                <a:spLocks noChangeShapeType="1"/>
              </p:cNvSpPr>
              <p:nvPr/>
            </p:nvSpPr>
            <p:spPr bwMode="auto">
              <a:xfrm flipH="1" flipV="1">
                <a:off x="1589" y="1715"/>
                <a:ext cx="4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1" name="Line 296"/>
              <p:cNvSpPr>
                <a:spLocks noChangeShapeType="1"/>
              </p:cNvSpPr>
              <p:nvPr/>
            </p:nvSpPr>
            <p:spPr bwMode="auto">
              <a:xfrm flipV="1">
                <a:off x="1501" y="1803"/>
                <a:ext cx="4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2" name="Line 297"/>
              <p:cNvSpPr>
                <a:spLocks noChangeShapeType="1"/>
              </p:cNvSpPr>
              <p:nvPr/>
            </p:nvSpPr>
            <p:spPr bwMode="auto">
              <a:xfrm flipH="1">
                <a:off x="1421" y="1965"/>
                <a:ext cx="56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3" name="Line 298"/>
              <p:cNvSpPr>
                <a:spLocks noChangeShapeType="1"/>
              </p:cNvSpPr>
              <p:nvPr/>
            </p:nvSpPr>
            <p:spPr bwMode="auto">
              <a:xfrm flipH="1">
                <a:off x="1686" y="2060"/>
                <a:ext cx="74" cy="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4" name="Line 299"/>
              <p:cNvSpPr>
                <a:spLocks noChangeShapeType="1"/>
              </p:cNvSpPr>
              <p:nvPr/>
            </p:nvSpPr>
            <p:spPr bwMode="auto">
              <a:xfrm flipH="1" flipV="1">
                <a:off x="1139" y="1963"/>
                <a:ext cx="77" cy="3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5" name="Line 300"/>
              <p:cNvSpPr>
                <a:spLocks noChangeShapeType="1"/>
              </p:cNvSpPr>
              <p:nvPr/>
            </p:nvSpPr>
            <p:spPr bwMode="auto">
              <a:xfrm>
                <a:off x="1049" y="1904"/>
                <a:ext cx="53" cy="2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6" name="Line 301"/>
              <p:cNvSpPr>
                <a:spLocks noChangeShapeType="1"/>
              </p:cNvSpPr>
              <p:nvPr/>
            </p:nvSpPr>
            <p:spPr bwMode="auto">
              <a:xfrm flipV="1">
                <a:off x="1366" y="1763"/>
                <a:ext cx="62" cy="1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pic>
          <p:nvPicPr>
            <p:cNvPr id="31" name="Picture 30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" y="1666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2" name="Picture 303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" y="1666"/>
              <a:ext cx="672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" name="Text Box 304"/>
            <p:cNvSpPr txBox="1">
              <a:spLocks noChangeArrowheads="1"/>
            </p:cNvSpPr>
            <p:nvPr/>
          </p:nvSpPr>
          <p:spPr bwMode="auto">
            <a:xfrm>
              <a:off x="2951" y="1843"/>
              <a:ext cx="521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Sources</a:t>
              </a:r>
            </a:p>
          </p:txBody>
        </p:sp>
        <p:cxnSp>
          <p:nvCxnSpPr>
            <p:cNvPr id="34" name="AutoShape 305"/>
            <p:cNvCxnSpPr>
              <a:cxnSpLocks noChangeShapeType="1"/>
            </p:cNvCxnSpPr>
            <p:nvPr/>
          </p:nvCxnSpPr>
          <p:spPr bwMode="auto">
            <a:xfrm flipV="1">
              <a:off x="5242" y="2731"/>
              <a:ext cx="138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06"/>
            <p:cNvCxnSpPr>
              <a:cxnSpLocks noChangeShapeType="1"/>
            </p:cNvCxnSpPr>
            <p:nvPr/>
          </p:nvCxnSpPr>
          <p:spPr bwMode="auto">
            <a:xfrm flipH="1" flipV="1">
              <a:off x="4947" y="2731"/>
              <a:ext cx="293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36" name="Group 307"/>
            <p:cNvGrpSpPr>
              <a:grpSpLocks/>
            </p:cNvGrpSpPr>
            <p:nvPr/>
          </p:nvGrpSpPr>
          <p:grpSpPr bwMode="auto">
            <a:xfrm>
              <a:off x="5139" y="2098"/>
              <a:ext cx="480" cy="383"/>
              <a:chOff x="5139" y="2098"/>
              <a:chExt cx="480" cy="383"/>
            </a:xfrm>
          </p:grpSpPr>
          <p:pic>
            <p:nvPicPr>
              <p:cNvPr id="88" name="Picture 308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9" name="Text Box 309"/>
              <p:cNvSpPr txBox="1">
                <a:spLocks noChangeArrowheads="1"/>
              </p:cNvSpPr>
              <p:nvPr/>
            </p:nvSpPr>
            <p:spPr bwMode="auto">
              <a:xfrm>
                <a:off x="5177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7" name="Group 310"/>
            <p:cNvGrpSpPr>
              <a:grpSpLocks/>
            </p:cNvGrpSpPr>
            <p:nvPr/>
          </p:nvGrpSpPr>
          <p:grpSpPr bwMode="auto">
            <a:xfrm>
              <a:off x="5139" y="2348"/>
              <a:ext cx="480" cy="383"/>
              <a:chOff x="5139" y="2348"/>
              <a:chExt cx="480" cy="383"/>
            </a:xfrm>
          </p:grpSpPr>
          <p:pic>
            <p:nvPicPr>
              <p:cNvPr id="86" name="Picture 311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7" name="Text Box 312"/>
              <p:cNvSpPr txBox="1">
                <a:spLocks noChangeArrowheads="1"/>
              </p:cNvSpPr>
              <p:nvPr/>
            </p:nvSpPr>
            <p:spPr bwMode="auto">
              <a:xfrm>
                <a:off x="5177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8" name="Group 313"/>
            <p:cNvGrpSpPr>
              <a:grpSpLocks/>
            </p:cNvGrpSpPr>
            <p:nvPr/>
          </p:nvGrpSpPr>
          <p:grpSpPr bwMode="auto">
            <a:xfrm>
              <a:off x="4706" y="1858"/>
              <a:ext cx="480" cy="383"/>
              <a:chOff x="4706" y="1858"/>
              <a:chExt cx="480" cy="383"/>
            </a:xfrm>
          </p:grpSpPr>
          <p:pic>
            <p:nvPicPr>
              <p:cNvPr id="84" name="Picture 314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5" name="Text Box 315"/>
              <p:cNvSpPr txBox="1">
                <a:spLocks noChangeArrowheads="1"/>
              </p:cNvSpPr>
              <p:nvPr/>
            </p:nvSpPr>
            <p:spPr bwMode="auto">
              <a:xfrm>
                <a:off x="4744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9" name="Group 316"/>
            <p:cNvGrpSpPr>
              <a:grpSpLocks/>
            </p:cNvGrpSpPr>
            <p:nvPr/>
          </p:nvGrpSpPr>
          <p:grpSpPr bwMode="auto">
            <a:xfrm>
              <a:off x="4706" y="2098"/>
              <a:ext cx="480" cy="383"/>
              <a:chOff x="4706" y="2098"/>
              <a:chExt cx="480" cy="383"/>
            </a:xfrm>
          </p:grpSpPr>
          <p:pic>
            <p:nvPicPr>
              <p:cNvPr id="82" name="Picture 317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 Box 318"/>
              <p:cNvSpPr txBox="1">
                <a:spLocks noChangeArrowheads="1"/>
              </p:cNvSpPr>
              <p:nvPr/>
            </p:nvSpPr>
            <p:spPr bwMode="auto">
              <a:xfrm>
                <a:off x="4744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40" name="Group 319"/>
            <p:cNvGrpSpPr>
              <a:grpSpLocks/>
            </p:cNvGrpSpPr>
            <p:nvPr/>
          </p:nvGrpSpPr>
          <p:grpSpPr bwMode="auto">
            <a:xfrm>
              <a:off x="4706" y="2348"/>
              <a:ext cx="480" cy="383"/>
              <a:chOff x="4706" y="2348"/>
              <a:chExt cx="480" cy="383"/>
            </a:xfrm>
          </p:grpSpPr>
          <p:pic>
            <p:nvPicPr>
              <p:cNvPr id="80" name="Picture 320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1" name="Text Box 321"/>
              <p:cNvSpPr txBox="1">
                <a:spLocks noChangeArrowheads="1"/>
              </p:cNvSpPr>
              <p:nvPr/>
            </p:nvSpPr>
            <p:spPr bwMode="auto">
              <a:xfrm>
                <a:off x="4744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pic>
          <p:nvPicPr>
            <p:cNvPr id="41" name="Picture 3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2" name="Text Box 323"/>
            <p:cNvSpPr txBox="1">
              <a:spLocks noChangeArrowheads="1"/>
            </p:cNvSpPr>
            <p:nvPr/>
          </p:nvSpPr>
          <p:spPr bwMode="auto">
            <a:xfrm>
              <a:off x="773" y="2380"/>
              <a:ext cx="469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Primary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Search</a:t>
              </a:r>
            </a:p>
          </p:txBody>
        </p:sp>
        <p:pic>
          <p:nvPicPr>
            <p:cNvPr id="43" name="Picture 3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" name="Text Box 325"/>
            <p:cNvSpPr txBox="1">
              <a:spLocks noChangeArrowheads="1"/>
            </p:cNvSpPr>
            <p:nvPr/>
          </p:nvSpPr>
          <p:spPr bwMode="auto">
            <a:xfrm>
              <a:off x="1321" y="2391"/>
              <a:ext cx="660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Candidate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Answer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Generation</a:t>
              </a:r>
            </a:p>
          </p:txBody>
        </p:sp>
        <p:pic>
          <p:nvPicPr>
            <p:cNvPr id="45" name="Picture 326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037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6" name="Picture 327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" y="3037"/>
              <a:ext cx="143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7" name="Picture 328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" y="3037"/>
              <a:ext cx="109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48" name="AutoShape 329"/>
            <p:cNvCxnSpPr>
              <a:cxnSpLocks noChangeShapeType="1"/>
            </p:cNvCxnSpPr>
            <p:nvPr/>
          </p:nvCxnSpPr>
          <p:spPr bwMode="auto">
            <a:xfrm flipH="1" flipV="1">
              <a:off x="2672" y="2626"/>
              <a:ext cx="576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330"/>
            <p:cNvCxnSpPr>
              <a:cxnSpLocks noChangeShapeType="1"/>
            </p:cNvCxnSpPr>
            <p:nvPr/>
          </p:nvCxnSpPr>
          <p:spPr bwMode="auto">
            <a:xfrm flipV="1">
              <a:off x="3249" y="2626"/>
              <a:ext cx="673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50" name="Picture 3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" y="2122"/>
              <a:ext cx="761" cy="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51" name="Group 332"/>
            <p:cNvGrpSpPr>
              <a:grpSpLocks/>
            </p:cNvGrpSpPr>
            <p:nvPr/>
          </p:nvGrpSpPr>
          <p:grpSpPr bwMode="auto">
            <a:xfrm>
              <a:off x="846" y="1905"/>
              <a:ext cx="673" cy="464"/>
              <a:chOff x="846" y="1905"/>
              <a:chExt cx="673" cy="464"/>
            </a:xfrm>
          </p:grpSpPr>
          <p:pic>
            <p:nvPicPr>
              <p:cNvPr id="78" name="Picture 333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" y="1905"/>
                <a:ext cx="673" cy="4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Text Box 334"/>
              <p:cNvSpPr txBox="1">
                <a:spLocks noChangeArrowheads="1"/>
              </p:cNvSpPr>
              <p:nvPr/>
            </p:nvSpPr>
            <p:spPr bwMode="auto">
              <a:xfrm>
                <a:off x="892" y="2060"/>
                <a:ext cx="583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900">
                    <a:solidFill>
                      <a:srgbClr val="FFFFFF"/>
                    </a:solidFill>
                    <a:ea typeface="MS PGothic" charset="0"/>
                    <a:cs typeface="MS PGothic" charset="0"/>
                  </a:rPr>
                  <a:t>Answer Sources</a:t>
                </a:r>
              </a:p>
            </p:txBody>
          </p:sp>
        </p:grpSp>
        <p:pic>
          <p:nvPicPr>
            <p:cNvPr id="52" name="Picture 335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" y="3037"/>
              <a:ext cx="804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3" name="Picture 3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2121"/>
              <a:ext cx="762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4" name="Text Box 337"/>
            <p:cNvSpPr txBox="1">
              <a:spLocks noChangeArrowheads="1"/>
            </p:cNvSpPr>
            <p:nvPr/>
          </p:nvSpPr>
          <p:spPr bwMode="auto">
            <a:xfrm>
              <a:off x="2622" y="2159"/>
              <a:ext cx="533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Retrieval</a:t>
              </a:r>
            </a:p>
          </p:txBody>
        </p:sp>
        <p:sp>
          <p:nvSpPr>
            <p:cNvPr id="55" name="Text Box 338"/>
            <p:cNvSpPr txBox="1">
              <a:spLocks noChangeArrowheads="1"/>
            </p:cNvSpPr>
            <p:nvPr/>
          </p:nvSpPr>
          <p:spPr bwMode="auto">
            <a:xfrm>
              <a:off x="3354" y="2158"/>
              <a:ext cx="533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Scoring</a:t>
              </a:r>
            </a:p>
          </p:txBody>
        </p:sp>
        <p:cxnSp>
          <p:nvCxnSpPr>
            <p:cNvPr id="56" name="AutoShape 339"/>
            <p:cNvCxnSpPr>
              <a:cxnSpLocks noChangeShapeType="1"/>
              <a:stCxn id="54" idx="3"/>
              <a:endCxn id="55" idx="1"/>
            </p:cNvCxnSpPr>
            <p:nvPr/>
          </p:nvCxnSpPr>
          <p:spPr bwMode="auto">
            <a:xfrm>
              <a:off x="3156" y="2357"/>
              <a:ext cx="198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340"/>
            <p:cNvCxnSpPr>
              <a:cxnSpLocks noChangeShapeType="1"/>
            </p:cNvCxnSpPr>
            <p:nvPr/>
          </p:nvCxnSpPr>
          <p:spPr bwMode="auto">
            <a:xfrm flipV="1">
              <a:off x="747" y="3280"/>
              <a:ext cx="111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8" name="Text Box 341"/>
            <p:cNvSpPr txBox="1">
              <a:spLocks noChangeArrowheads="1"/>
            </p:cNvSpPr>
            <p:nvPr/>
          </p:nvSpPr>
          <p:spPr bwMode="auto">
            <a:xfrm>
              <a:off x="4584" y="1389"/>
              <a:ext cx="1106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Learned Models</a:t>
              </a:r>
            </a:p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help combine and weigh the Evidence</a:t>
              </a:r>
            </a:p>
          </p:txBody>
        </p:sp>
        <p:cxnSp>
          <p:nvCxnSpPr>
            <p:cNvPr id="59" name="AutoShape 342"/>
            <p:cNvCxnSpPr>
              <a:cxnSpLocks noChangeShapeType="1"/>
            </p:cNvCxnSpPr>
            <p:nvPr/>
          </p:nvCxnSpPr>
          <p:spPr bwMode="auto">
            <a:xfrm>
              <a:off x="983" y="3494"/>
              <a:ext cx="387" cy="32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343"/>
            <p:cNvCxnSpPr>
              <a:cxnSpLocks noChangeShapeType="1"/>
            </p:cNvCxnSpPr>
            <p:nvPr/>
          </p:nvCxnSpPr>
          <p:spPr bwMode="auto">
            <a:xfrm flipV="1">
              <a:off x="4129" y="3478"/>
              <a:ext cx="161" cy="41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1" name="Picture 344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" y="3579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2" name="Picture 345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" y="3579"/>
              <a:ext cx="106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63" name="AutoShape 346"/>
            <p:cNvCxnSpPr>
              <a:cxnSpLocks noChangeShapeType="1"/>
            </p:cNvCxnSpPr>
            <p:nvPr/>
          </p:nvCxnSpPr>
          <p:spPr bwMode="auto">
            <a:xfrm>
              <a:off x="2123" y="381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4" name="Picture 347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" y="3675"/>
              <a:ext cx="804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5" name="Picture 34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" y="3675"/>
              <a:ext cx="1097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6" name="Text Box 349"/>
            <p:cNvSpPr txBox="1">
              <a:spLocks noChangeArrowheads="1"/>
            </p:cNvSpPr>
            <p:nvPr/>
          </p:nvSpPr>
          <p:spPr bwMode="auto">
            <a:xfrm>
              <a:off x="2205" y="3696"/>
              <a:ext cx="1084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Hypothesis and 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Evidence Scoring</a:t>
              </a:r>
            </a:p>
          </p:txBody>
        </p:sp>
        <p:cxnSp>
          <p:nvCxnSpPr>
            <p:cNvPr id="67" name="AutoShape 350"/>
            <p:cNvCxnSpPr>
              <a:cxnSpLocks noChangeShapeType="1"/>
            </p:cNvCxnSpPr>
            <p:nvPr/>
          </p:nvCxnSpPr>
          <p:spPr bwMode="auto">
            <a:xfrm>
              <a:off x="2155" y="3912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351"/>
            <p:cNvCxnSpPr>
              <a:cxnSpLocks noChangeShapeType="1"/>
            </p:cNvCxnSpPr>
            <p:nvPr/>
          </p:nvCxnSpPr>
          <p:spPr bwMode="auto">
            <a:xfrm>
              <a:off x="981" y="3484"/>
              <a:ext cx="451" cy="428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352"/>
            <p:cNvCxnSpPr>
              <a:cxnSpLocks noChangeShapeType="1"/>
            </p:cNvCxnSpPr>
            <p:nvPr/>
          </p:nvCxnSpPr>
          <p:spPr bwMode="auto">
            <a:xfrm flipV="1">
              <a:off x="4035" y="3089"/>
              <a:ext cx="528" cy="395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0" name="Rectangle 353"/>
            <p:cNvSpPr>
              <a:spLocks noChangeArrowheads="1"/>
            </p:cNvSpPr>
            <p:nvPr/>
          </p:nvSpPr>
          <p:spPr bwMode="auto">
            <a:xfrm flipV="1">
              <a:off x="4322" y="3405"/>
              <a:ext cx="143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 sz="1350"/>
            </a:p>
          </p:txBody>
        </p:sp>
        <p:pic>
          <p:nvPicPr>
            <p:cNvPr id="71" name="Picture 354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45"/>
              <a:ext cx="907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2" name="Picture 3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" y="3648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Text Box 356"/>
            <p:cNvSpPr txBox="1">
              <a:spLocks noChangeArrowheads="1"/>
            </p:cNvSpPr>
            <p:nvPr/>
          </p:nvSpPr>
          <p:spPr bwMode="auto">
            <a:xfrm>
              <a:off x="3456" y="3696"/>
              <a:ext cx="576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Merging &amp;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Ranking</a:t>
              </a:r>
            </a:p>
          </p:txBody>
        </p:sp>
        <p:cxnSp>
          <p:nvCxnSpPr>
            <p:cNvPr id="74" name="AutoShape 357"/>
            <p:cNvCxnSpPr>
              <a:cxnSpLocks noChangeShapeType="1"/>
            </p:cNvCxnSpPr>
            <p:nvPr/>
          </p:nvCxnSpPr>
          <p:spPr bwMode="auto">
            <a:xfrm>
              <a:off x="3274" y="393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5" name="AutoShape 358"/>
            <p:cNvCxnSpPr>
              <a:cxnSpLocks noChangeShapeType="1"/>
            </p:cNvCxnSpPr>
            <p:nvPr/>
          </p:nvCxnSpPr>
          <p:spPr bwMode="auto">
            <a:xfrm>
              <a:off x="3287" y="3855"/>
              <a:ext cx="97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76" name="Picture 35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3039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" name="Text Box 360"/>
            <p:cNvSpPr txBox="1">
              <a:spLocks noChangeArrowheads="1"/>
            </p:cNvSpPr>
            <p:nvPr/>
          </p:nvSpPr>
          <p:spPr bwMode="auto">
            <a:xfrm>
              <a:off x="3985" y="3072"/>
              <a:ext cx="610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Synthesis</a:t>
              </a:r>
            </a:p>
          </p:txBody>
        </p:sp>
      </p:grpSp>
      <p:sp>
        <p:nvSpPr>
          <p:cNvPr id="365" name="6-Point Star 364"/>
          <p:cNvSpPr/>
          <p:nvPr/>
        </p:nvSpPr>
        <p:spPr>
          <a:xfrm>
            <a:off x="3724870" y="2922984"/>
            <a:ext cx="265510" cy="332184"/>
          </a:xfrm>
          <a:prstGeom prst="star6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585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Retrieval and Scoring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665" y="2562225"/>
            <a:ext cx="1759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Candidate + Question</a:t>
            </a:r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2247900" y="2562225"/>
            <a:ext cx="1759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Proposition</a:t>
            </a:r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3792498"/>
            <a:ext cx="1759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Evidence Passages</a:t>
            </a:r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183165" y="972324"/>
            <a:ext cx="6532883" cy="1546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/>
              <a:t>Motivation:</a:t>
            </a:r>
            <a:endParaRPr lang="en-US" sz="1350" dirty="0"/>
          </a:p>
          <a:p>
            <a:r>
              <a:rPr lang="en-US" sz="1350" dirty="0"/>
              <a:t>	Passages must match question in terms of content and syntactic structure. </a:t>
            </a:r>
          </a:p>
          <a:p>
            <a:endParaRPr lang="en-US" sz="1350" dirty="0"/>
          </a:p>
          <a:p>
            <a:r>
              <a:rPr lang="en-US" sz="1350" dirty="0"/>
              <a:t>	</a:t>
            </a:r>
            <a:r>
              <a:rPr lang="en-US" sz="1350" dirty="0"/>
              <a:t>Initial retrieval is not often adequate</a:t>
            </a:r>
          </a:p>
          <a:p>
            <a:r>
              <a:rPr lang="en-US" sz="1350" dirty="0"/>
              <a:t>	</a:t>
            </a:r>
            <a:r>
              <a:rPr lang="en-US" sz="1350" dirty="0"/>
              <a:t>	Passages will match content words </a:t>
            </a:r>
          </a:p>
          <a:p>
            <a:r>
              <a:rPr lang="en-US" sz="1350" dirty="0"/>
              <a:t>	</a:t>
            </a:r>
            <a:r>
              <a:rPr lang="en-US" sz="1350" dirty="0"/>
              <a:t>	Not necessarily exhibit structure similar to the question/clue.</a:t>
            </a:r>
            <a:endParaRPr lang="en-US" sz="1350" dirty="0"/>
          </a:p>
          <a:p>
            <a:endParaRPr lang="en-US" sz="13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55510" y="2875777"/>
            <a:ext cx="17599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u="sng" dirty="0"/>
              <a:t>Answer Scoring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/>
              <a:t>Term Matching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/>
              <a:t>Skip-gram Matching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/>
              <a:t>Textual Alignment</a:t>
            </a:r>
          </a:p>
          <a:p>
            <a:pPr marL="214313" indent="-214313">
              <a:buFont typeface="Arial"/>
              <a:buChar char="•"/>
            </a:pPr>
            <a:r>
              <a:rPr lang="en-US" sz="1350" dirty="0"/>
              <a:t>Structure Matching</a:t>
            </a:r>
            <a:endParaRPr lang="en-US" sz="135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24075" y="2695575"/>
            <a:ext cx="342900" cy="5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14750" y="2839224"/>
            <a:ext cx="561975" cy="313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007835" y="3429774"/>
            <a:ext cx="268890" cy="362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3600" y="4391025"/>
            <a:ext cx="2219325" cy="7155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Retrieved using the same method as before but w/ the candidate answer included.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247900" y="3154323"/>
            <a:ext cx="1759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u="sng" dirty="0"/>
              <a:t>Search</a:t>
            </a:r>
            <a:endParaRPr lang="en-US" sz="1350" u="sng" dirty="0"/>
          </a:p>
        </p:txBody>
      </p:sp>
      <p:cxnSp>
        <p:nvCxnSpPr>
          <p:cNvPr id="8" name="Straight Arrow Connector 7"/>
          <p:cNvCxnSpPr>
            <a:stCxn id="5" idx="2"/>
            <a:endCxn id="12" idx="0"/>
          </p:cNvCxnSpPr>
          <p:nvPr/>
        </p:nvCxnSpPr>
        <p:spPr>
          <a:xfrm>
            <a:off x="3127868" y="2862307"/>
            <a:ext cx="0" cy="292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7868" y="3477399"/>
            <a:ext cx="0" cy="315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6" grpId="0" animBg="1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Coercion in Watson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Clues (</a:t>
            </a:r>
            <a:r>
              <a:rPr lang="en-US" dirty="0" err="1" smtClean="0"/>
              <a:t>qns</a:t>
            </a:r>
            <a:r>
              <a:rPr lang="en-US" dirty="0" smtClean="0"/>
              <a:t>) have expected answer types: Lexical Answer Types</a:t>
            </a:r>
          </a:p>
          <a:p>
            <a:endParaRPr lang="en-US" dirty="0"/>
          </a:p>
          <a:p>
            <a:r>
              <a:rPr lang="en-US" dirty="0" smtClean="0"/>
              <a:t>Candidate answers are essentially strings.</a:t>
            </a:r>
          </a:p>
          <a:p>
            <a:endParaRPr lang="en-US" dirty="0"/>
          </a:p>
          <a:p>
            <a:r>
              <a:rPr lang="en-US" dirty="0" smtClean="0"/>
              <a:t>Type Coercion or </a:t>
            </a:r>
            <a:r>
              <a:rPr lang="en-US" dirty="0" err="1" smtClean="0"/>
              <a:t>TyCor</a:t>
            </a:r>
            <a:r>
              <a:rPr lang="en-US" dirty="0" smtClean="0"/>
              <a:t> is used to check if the candidate answer’s type is compatible with LAT.</a:t>
            </a:r>
            <a:endParaRPr lang="en-US" dirty="0"/>
          </a:p>
          <a:p>
            <a:pPr lvl="1"/>
            <a:r>
              <a:rPr lang="en-US" dirty="0" smtClean="0"/>
              <a:t>Several sets of structured sources are used: E.g., YAGO, Pronoun Checker, Closed LAT such as cities, NED, </a:t>
            </a:r>
            <a:r>
              <a:rPr lang="en-US" dirty="0" err="1" smtClean="0"/>
              <a:t>WordNet</a:t>
            </a:r>
            <a:endParaRPr lang="en-US" dirty="0" smtClean="0"/>
          </a:p>
          <a:p>
            <a:pPr lvl="1"/>
            <a:r>
              <a:rPr lang="en-US" dirty="0" smtClean="0"/>
              <a:t>Many other sources are used: E.g., Wiki-category,  Wiki-List, Wiki-Intro sentence or passages</a:t>
            </a:r>
          </a:p>
          <a:p>
            <a:r>
              <a:rPr lang="en-US" dirty="0" smtClean="0"/>
              <a:t>Given the candidate answer, use entity disambiguation to retrieve possible types from these sources.</a:t>
            </a:r>
          </a:p>
          <a:p>
            <a:r>
              <a:rPr lang="en-US" dirty="0" smtClean="0"/>
              <a:t>Do the same for the lexical answer type.</a:t>
            </a:r>
          </a:p>
          <a:p>
            <a:r>
              <a:rPr lang="en-US" dirty="0" smtClean="0"/>
              <a:t>Compute alignment between the types.</a:t>
            </a:r>
          </a:p>
          <a:p>
            <a:endParaRPr lang="en-US" dirty="0" smtClean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 smtClean="0"/>
              <a:t>	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04875"/>
            <a:ext cx="541020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3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Watson’s Architecture: An Empirical Researcher’s Nightmare!</a:t>
            </a:r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-47626" y="1232892"/>
            <a:ext cx="6908007" cy="3621881"/>
            <a:chOff x="-31" y="1259"/>
            <a:chExt cx="5802" cy="304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" y="3600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028" y="4009"/>
              <a:ext cx="35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. . .</a:t>
              </a: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" y="1378"/>
              <a:ext cx="1057" cy="1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9" name="AutoShape 6"/>
            <p:cNvCxnSpPr>
              <a:cxnSpLocks noChangeShapeType="1"/>
            </p:cNvCxnSpPr>
            <p:nvPr/>
          </p:nvCxnSpPr>
          <p:spPr bwMode="auto">
            <a:xfrm>
              <a:off x="577" y="3264"/>
              <a:ext cx="92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7"/>
            <p:cNvCxnSpPr>
              <a:cxnSpLocks noChangeShapeType="1"/>
            </p:cNvCxnSpPr>
            <p:nvPr/>
          </p:nvCxnSpPr>
          <p:spPr bwMode="auto">
            <a:xfrm flipH="1">
              <a:off x="345" y="2365"/>
              <a:ext cx="1" cy="717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</p:cNvCxnSpPr>
            <p:nvPr/>
          </p:nvCxnSpPr>
          <p:spPr bwMode="auto">
            <a:xfrm>
              <a:off x="3923" y="3274"/>
              <a:ext cx="67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9"/>
            <p:cNvCxnSpPr>
              <a:cxnSpLocks noChangeShapeType="1"/>
            </p:cNvCxnSpPr>
            <p:nvPr/>
          </p:nvCxnSpPr>
          <p:spPr bwMode="auto">
            <a:xfrm>
              <a:off x="2492" y="3274"/>
              <a:ext cx="83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/>
            <p:cNvCxnSpPr>
              <a:cxnSpLocks noChangeShapeType="1"/>
            </p:cNvCxnSpPr>
            <p:nvPr/>
          </p:nvCxnSpPr>
          <p:spPr bwMode="auto">
            <a:xfrm>
              <a:off x="4974" y="3491"/>
              <a:ext cx="249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1"/>
            <p:cNvCxnSpPr>
              <a:cxnSpLocks noChangeShapeType="1"/>
            </p:cNvCxnSpPr>
            <p:nvPr/>
          </p:nvCxnSpPr>
          <p:spPr bwMode="auto">
            <a:xfrm flipV="1">
              <a:off x="1682" y="3273"/>
              <a:ext cx="87" cy="5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494" y="2064"/>
              <a:ext cx="1538" cy="615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2638" y="1259"/>
              <a:ext cx="1653" cy="745"/>
              <a:chOff x="2638" y="1259"/>
              <a:chExt cx="1653" cy="745"/>
            </a:xfrm>
          </p:grpSpPr>
          <p:pic>
            <p:nvPicPr>
              <p:cNvPr id="227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4" y="135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8" name="Group 15"/>
              <p:cNvGrpSpPr>
                <a:grpSpLocks/>
              </p:cNvGrpSpPr>
              <p:nvPr/>
            </p:nvGrpSpPr>
            <p:grpSpPr bwMode="auto">
              <a:xfrm>
                <a:off x="3302" y="1460"/>
                <a:ext cx="988" cy="530"/>
                <a:chOff x="3302" y="1460"/>
                <a:chExt cx="988" cy="530"/>
              </a:xfrm>
            </p:grpSpPr>
            <p:sp>
              <p:nvSpPr>
                <p:cNvPr id="23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766" y="1632"/>
                  <a:ext cx="196" cy="6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4" name="Group 17"/>
                <p:cNvGrpSpPr>
                  <a:grpSpLocks/>
                </p:cNvGrpSpPr>
                <p:nvPr/>
              </p:nvGrpSpPr>
              <p:grpSpPr bwMode="auto">
                <a:xfrm>
                  <a:off x="3302" y="1657"/>
                  <a:ext cx="152" cy="106"/>
                  <a:chOff x="3302" y="1657"/>
                  <a:chExt cx="152" cy="106"/>
                </a:xfrm>
              </p:grpSpPr>
              <p:pic>
                <p:nvPicPr>
                  <p:cNvPr id="362" name="Picture 18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2" y="1657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2" y="1672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5" name="Group 20"/>
                <p:cNvGrpSpPr>
                  <a:grpSpLocks/>
                </p:cNvGrpSpPr>
                <p:nvPr/>
              </p:nvGrpSpPr>
              <p:grpSpPr bwMode="auto">
                <a:xfrm>
                  <a:off x="3333" y="1719"/>
                  <a:ext cx="180" cy="119"/>
                  <a:chOff x="3333" y="1719"/>
                  <a:chExt cx="180" cy="119"/>
                </a:xfrm>
              </p:grpSpPr>
              <p:pic>
                <p:nvPicPr>
                  <p:cNvPr id="360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33" y="1719"/>
                    <a:ext cx="180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1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1" y="1734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6" name="Group 23"/>
                <p:cNvGrpSpPr>
                  <a:grpSpLocks/>
                </p:cNvGrpSpPr>
                <p:nvPr/>
              </p:nvGrpSpPr>
              <p:grpSpPr bwMode="auto">
                <a:xfrm>
                  <a:off x="3600" y="1693"/>
                  <a:ext cx="169" cy="119"/>
                  <a:chOff x="3600" y="1693"/>
                  <a:chExt cx="169" cy="119"/>
                </a:xfrm>
              </p:grpSpPr>
              <p:pic>
                <p:nvPicPr>
                  <p:cNvPr id="358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00" y="1693"/>
                    <a:ext cx="169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9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7" y="1710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37" name="Group 26"/>
                <p:cNvGrpSpPr>
                  <a:grpSpLocks/>
                </p:cNvGrpSpPr>
                <p:nvPr/>
              </p:nvGrpSpPr>
              <p:grpSpPr bwMode="auto">
                <a:xfrm>
                  <a:off x="3427" y="1622"/>
                  <a:ext cx="165" cy="112"/>
                  <a:chOff x="3427" y="1622"/>
                  <a:chExt cx="165" cy="112"/>
                </a:xfrm>
              </p:grpSpPr>
              <p:pic>
                <p:nvPicPr>
                  <p:cNvPr id="356" name="Picture 27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7" y="1622"/>
                    <a:ext cx="165" cy="1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7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2" y="1636"/>
                    <a:ext cx="40" cy="2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3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437" y="1665"/>
                  <a:ext cx="64" cy="6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39" name="Group 30"/>
                <p:cNvGrpSpPr>
                  <a:grpSpLocks/>
                </p:cNvGrpSpPr>
                <p:nvPr/>
              </p:nvGrpSpPr>
              <p:grpSpPr bwMode="auto">
                <a:xfrm>
                  <a:off x="3417" y="1809"/>
                  <a:ext cx="180" cy="125"/>
                  <a:chOff x="3417" y="1809"/>
                  <a:chExt cx="180" cy="125"/>
                </a:xfrm>
              </p:grpSpPr>
              <p:pic>
                <p:nvPicPr>
                  <p:cNvPr id="354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17" y="1809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5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95" y="1826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0" name="Line 33"/>
                <p:cNvSpPr>
                  <a:spLocks noChangeShapeType="1"/>
                </p:cNvSpPr>
                <p:nvPr/>
              </p:nvSpPr>
              <p:spPr bwMode="auto">
                <a:xfrm>
                  <a:off x="3463" y="1770"/>
                  <a:ext cx="20" cy="7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1" name="Line 34"/>
                <p:cNvSpPr>
                  <a:spLocks noChangeShapeType="1"/>
                </p:cNvSpPr>
                <p:nvPr/>
              </p:nvSpPr>
              <p:spPr bwMode="auto">
                <a:xfrm>
                  <a:off x="3543" y="1666"/>
                  <a:ext cx="133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2" name="Group 35"/>
                <p:cNvGrpSpPr>
                  <a:grpSpLocks/>
                </p:cNvGrpSpPr>
                <p:nvPr/>
              </p:nvGrpSpPr>
              <p:grpSpPr bwMode="auto">
                <a:xfrm>
                  <a:off x="3476" y="1722"/>
                  <a:ext cx="172" cy="115"/>
                  <a:chOff x="3476" y="1722"/>
                  <a:chExt cx="172" cy="115"/>
                </a:xfrm>
              </p:grpSpPr>
              <p:pic>
                <p:nvPicPr>
                  <p:cNvPr id="352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76" y="1722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3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52" y="173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3" name="Group 38"/>
                <p:cNvGrpSpPr>
                  <a:grpSpLocks/>
                </p:cNvGrpSpPr>
                <p:nvPr/>
              </p:nvGrpSpPr>
              <p:grpSpPr bwMode="auto">
                <a:xfrm>
                  <a:off x="3746" y="1670"/>
                  <a:ext cx="172" cy="115"/>
                  <a:chOff x="3746" y="1670"/>
                  <a:chExt cx="172" cy="115"/>
                </a:xfrm>
              </p:grpSpPr>
              <p:pic>
                <p:nvPicPr>
                  <p:cNvPr id="35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46" y="1670"/>
                    <a:ext cx="172" cy="11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51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2" y="1687"/>
                    <a:ext cx="45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44" name="Group 41"/>
                <p:cNvGrpSpPr>
                  <a:grpSpLocks/>
                </p:cNvGrpSpPr>
                <p:nvPr/>
              </p:nvGrpSpPr>
              <p:grpSpPr bwMode="auto">
                <a:xfrm>
                  <a:off x="3552" y="1567"/>
                  <a:ext cx="162" cy="106"/>
                  <a:chOff x="3552" y="1567"/>
                  <a:chExt cx="162" cy="106"/>
                </a:xfrm>
              </p:grpSpPr>
              <p:pic>
                <p:nvPicPr>
                  <p:cNvPr id="348" name="Picture 42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567"/>
                    <a:ext cx="16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9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4" y="1581"/>
                    <a:ext cx="40" cy="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575" y="1605"/>
                  <a:ext cx="48" cy="1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6" name="Group 45"/>
                <p:cNvGrpSpPr>
                  <a:grpSpLocks/>
                </p:cNvGrpSpPr>
                <p:nvPr/>
              </p:nvGrpSpPr>
              <p:grpSpPr bwMode="auto">
                <a:xfrm>
                  <a:off x="3573" y="1777"/>
                  <a:ext cx="180" cy="125"/>
                  <a:chOff x="3573" y="1777"/>
                  <a:chExt cx="180" cy="125"/>
                </a:xfrm>
              </p:grpSpPr>
              <p:pic>
                <p:nvPicPr>
                  <p:cNvPr id="346" name="Picture 46"/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73" y="1777"/>
                    <a:ext cx="180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7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50" y="1795"/>
                    <a:ext cx="52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47" name="Line 48"/>
                <p:cNvSpPr>
                  <a:spLocks noChangeShapeType="1"/>
                </p:cNvSpPr>
                <p:nvPr/>
              </p:nvSpPr>
              <p:spPr bwMode="auto">
                <a:xfrm>
                  <a:off x="3598" y="1770"/>
                  <a:ext cx="40" cy="4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48" name="Line 49"/>
                <p:cNvSpPr>
                  <a:spLocks noChangeShapeType="1"/>
                </p:cNvSpPr>
                <p:nvPr/>
              </p:nvSpPr>
              <p:spPr bwMode="auto">
                <a:xfrm>
                  <a:off x="3665" y="1606"/>
                  <a:ext cx="156" cy="8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49" name="Group 50"/>
                <p:cNvGrpSpPr>
                  <a:grpSpLocks/>
                </p:cNvGrpSpPr>
                <p:nvPr/>
              </p:nvGrpSpPr>
              <p:grpSpPr bwMode="auto">
                <a:xfrm>
                  <a:off x="3639" y="1667"/>
                  <a:ext cx="165" cy="119"/>
                  <a:chOff x="3639" y="1667"/>
                  <a:chExt cx="165" cy="119"/>
                </a:xfrm>
              </p:grpSpPr>
              <p:pic>
                <p:nvPicPr>
                  <p:cNvPr id="344" name="Picture 51"/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9" y="1667"/>
                    <a:ext cx="165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5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15" y="1684"/>
                    <a:ext cx="42" cy="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0" name="Group 53"/>
                <p:cNvGrpSpPr>
                  <a:grpSpLocks/>
                </p:cNvGrpSpPr>
                <p:nvPr/>
              </p:nvGrpSpPr>
              <p:grpSpPr bwMode="auto">
                <a:xfrm>
                  <a:off x="3681" y="1563"/>
                  <a:ext cx="159" cy="109"/>
                  <a:chOff x="3681" y="1563"/>
                  <a:chExt cx="159" cy="109"/>
                </a:xfrm>
              </p:grpSpPr>
              <p:pic>
                <p:nvPicPr>
                  <p:cNvPr id="342" name="Picture 54"/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1" y="1563"/>
                    <a:ext cx="159" cy="10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5" y="1580"/>
                    <a:ext cx="36" cy="2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736" y="1606"/>
                  <a:ext cx="18" cy="7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2" name="Group 57"/>
                <p:cNvGrpSpPr>
                  <a:grpSpLocks/>
                </p:cNvGrpSpPr>
                <p:nvPr/>
              </p:nvGrpSpPr>
              <p:grpSpPr bwMode="auto">
                <a:xfrm>
                  <a:off x="3739" y="1767"/>
                  <a:ext cx="172" cy="125"/>
                  <a:chOff x="3739" y="1767"/>
                  <a:chExt cx="172" cy="125"/>
                </a:xfrm>
              </p:grpSpPr>
              <p:pic>
                <p:nvPicPr>
                  <p:cNvPr id="340" name="Picture 58"/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39" y="1767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1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6" y="1786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3" name="Line 60"/>
                <p:cNvSpPr>
                  <a:spLocks noChangeShapeType="1"/>
                </p:cNvSpPr>
                <p:nvPr/>
              </p:nvSpPr>
              <p:spPr bwMode="auto">
                <a:xfrm>
                  <a:off x="3758" y="1717"/>
                  <a:ext cx="48" cy="8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4" name="Group 61"/>
                <p:cNvGrpSpPr>
                  <a:grpSpLocks/>
                </p:cNvGrpSpPr>
                <p:nvPr/>
              </p:nvGrpSpPr>
              <p:grpSpPr bwMode="auto">
                <a:xfrm>
                  <a:off x="3875" y="1712"/>
                  <a:ext cx="172" cy="125"/>
                  <a:chOff x="3875" y="1712"/>
                  <a:chExt cx="172" cy="125"/>
                </a:xfrm>
              </p:grpSpPr>
              <p:pic>
                <p:nvPicPr>
                  <p:cNvPr id="338" name="Picture 62"/>
                  <p:cNvPicPr>
                    <a:picLocks noChangeAspect="1" noChangeArrowheads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5" y="1712"/>
                    <a:ext cx="172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9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0" y="1729"/>
                    <a:ext cx="48" cy="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5" name="Line 64"/>
                <p:cNvSpPr>
                  <a:spLocks noChangeShapeType="1"/>
                </p:cNvSpPr>
                <p:nvPr/>
              </p:nvSpPr>
              <p:spPr bwMode="auto">
                <a:xfrm>
                  <a:off x="3792" y="1607"/>
                  <a:ext cx="181" cy="11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5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3547" y="1500"/>
                  <a:ext cx="79" cy="47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57" name="Group 66"/>
                <p:cNvGrpSpPr>
                  <a:grpSpLocks/>
                </p:cNvGrpSpPr>
                <p:nvPr/>
              </p:nvGrpSpPr>
              <p:grpSpPr bwMode="auto">
                <a:xfrm>
                  <a:off x="3444" y="1531"/>
                  <a:ext cx="152" cy="106"/>
                  <a:chOff x="3444" y="1531"/>
                  <a:chExt cx="152" cy="106"/>
                </a:xfrm>
              </p:grpSpPr>
              <p:pic>
                <p:nvPicPr>
                  <p:cNvPr id="336" name="Picture 67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44" y="1531"/>
                    <a:ext cx="152" cy="1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7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14" y="1547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58" name="Group 69"/>
                <p:cNvGrpSpPr>
                  <a:grpSpLocks/>
                </p:cNvGrpSpPr>
                <p:nvPr/>
              </p:nvGrpSpPr>
              <p:grpSpPr bwMode="auto">
                <a:xfrm>
                  <a:off x="3559" y="1460"/>
                  <a:ext cx="148" cy="102"/>
                  <a:chOff x="3559" y="1460"/>
                  <a:chExt cx="148" cy="102"/>
                </a:xfrm>
              </p:grpSpPr>
              <p:pic>
                <p:nvPicPr>
                  <p:cNvPr id="334" name="Picture 70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9" y="1460"/>
                    <a:ext cx="148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5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27" y="1476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59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387" y="1560"/>
                  <a:ext cx="120" cy="10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0" name="Group 73"/>
                <p:cNvGrpSpPr>
                  <a:grpSpLocks/>
                </p:cNvGrpSpPr>
                <p:nvPr/>
              </p:nvGrpSpPr>
              <p:grpSpPr bwMode="auto">
                <a:xfrm>
                  <a:off x="3892" y="1593"/>
                  <a:ext cx="152" cy="102"/>
                  <a:chOff x="3892" y="1593"/>
                  <a:chExt cx="152" cy="102"/>
                </a:xfrm>
              </p:grpSpPr>
              <p:pic>
                <p:nvPicPr>
                  <p:cNvPr id="332" name="Picture 74"/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92" y="1593"/>
                    <a:ext cx="15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3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63" y="1609"/>
                    <a:ext cx="32" cy="2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1" name="Line 76"/>
                <p:cNvSpPr>
                  <a:spLocks noChangeShapeType="1"/>
                </p:cNvSpPr>
                <p:nvPr/>
              </p:nvSpPr>
              <p:spPr bwMode="auto">
                <a:xfrm>
                  <a:off x="3660" y="1501"/>
                  <a:ext cx="318" cy="10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2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3642" y="1505"/>
                  <a:ext cx="2" cy="7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3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3552" y="1592"/>
                  <a:ext cx="6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4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4012" y="1665"/>
                  <a:ext cx="177" cy="6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65" name="Group 80"/>
                <p:cNvGrpSpPr>
                  <a:grpSpLocks/>
                </p:cNvGrpSpPr>
                <p:nvPr/>
              </p:nvGrpSpPr>
              <p:grpSpPr bwMode="auto">
                <a:xfrm>
                  <a:off x="3521" y="1667"/>
                  <a:ext cx="169" cy="135"/>
                  <a:chOff x="3521" y="1667"/>
                  <a:chExt cx="169" cy="135"/>
                </a:xfrm>
              </p:grpSpPr>
              <p:pic>
                <p:nvPicPr>
                  <p:cNvPr id="330" name="Picture 81"/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21" y="1667"/>
                    <a:ext cx="169" cy="1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1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98" y="1685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6" name="Group 83"/>
                <p:cNvGrpSpPr>
                  <a:grpSpLocks/>
                </p:cNvGrpSpPr>
                <p:nvPr/>
              </p:nvGrpSpPr>
              <p:grpSpPr bwMode="auto">
                <a:xfrm>
                  <a:off x="3552" y="1728"/>
                  <a:ext cx="207" cy="167"/>
                  <a:chOff x="3552" y="1728"/>
                  <a:chExt cx="207" cy="167"/>
                </a:xfrm>
              </p:grpSpPr>
              <p:pic>
                <p:nvPicPr>
                  <p:cNvPr id="328" name="Picture 84"/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52" y="1728"/>
                    <a:ext cx="207" cy="1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9" name="Text Box 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8" y="1750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7" name="Group 86"/>
                <p:cNvGrpSpPr>
                  <a:grpSpLocks/>
                </p:cNvGrpSpPr>
                <p:nvPr/>
              </p:nvGrpSpPr>
              <p:grpSpPr bwMode="auto">
                <a:xfrm>
                  <a:off x="3823" y="1703"/>
                  <a:ext cx="190" cy="164"/>
                  <a:chOff x="3823" y="1703"/>
                  <a:chExt cx="190" cy="164"/>
                </a:xfrm>
              </p:grpSpPr>
              <p:pic>
                <p:nvPicPr>
                  <p:cNvPr id="326" name="Picture 87"/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23" y="1703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7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04" y="1725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68" name="Group 89"/>
                <p:cNvGrpSpPr>
                  <a:grpSpLocks/>
                </p:cNvGrpSpPr>
                <p:nvPr/>
              </p:nvGrpSpPr>
              <p:grpSpPr bwMode="auto">
                <a:xfrm>
                  <a:off x="3649" y="1631"/>
                  <a:ext cx="183" cy="151"/>
                  <a:chOff x="3649" y="1631"/>
                  <a:chExt cx="183" cy="151"/>
                </a:xfrm>
              </p:grpSpPr>
              <p:pic>
                <p:nvPicPr>
                  <p:cNvPr id="324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49" y="1631"/>
                    <a:ext cx="183" cy="15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5" name="Text Box 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9" y="1651"/>
                    <a:ext cx="55" cy="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69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3673" y="1702"/>
                  <a:ext cx="54" cy="3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0" name="Group 93"/>
                <p:cNvGrpSpPr>
                  <a:grpSpLocks/>
                </p:cNvGrpSpPr>
                <p:nvPr/>
              </p:nvGrpSpPr>
              <p:grpSpPr bwMode="auto">
                <a:xfrm>
                  <a:off x="3635" y="1819"/>
                  <a:ext cx="207" cy="170"/>
                  <a:chOff x="3635" y="1819"/>
                  <a:chExt cx="207" cy="170"/>
                </a:xfrm>
              </p:grpSpPr>
              <p:pic>
                <p:nvPicPr>
                  <p:cNvPr id="322" name="Picture 94"/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35" y="1819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3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2" y="1842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1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3721" y="1813"/>
                  <a:ext cx="3" cy="59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2" name="Line 97"/>
                <p:cNvSpPr>
                  <a:spLocks noChangeShapeType="1"/>
                </p:cNvSpPr>
                <p:nvPr/>
              </p:nvSpPr>
              <p:spPr bwMode="auto">
                <a:xfrm>
                  <a:off x="3784" y="1704"/>
                  <a:ext cx="119" cy="20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3" name="Group 98"/>
                <p:cNvGrpSpPr>
                  <a:grpSpLocks/>
                </p:cNvGrpSpPr>
                <p:nvPr/>
              </p:nvGrpSpPr>
              <p:grpSpPr bwMode="auto">
                <a:xfrm>
                  <a:off x="3705" y="1699"/>
                  <a:ext cx="190" cy="164"/>
                  <a:chOff x="3705" y="1699"/>
                  <a:chExt cx="190" cy="164"/>
                </a:xfrm>
              </p:grpSpPr>
              <p:pic>
                <p:nvPicPr>
                  <p:cNvPr id="320" name="Picture 99"/>
                  <p:cNvPicPr>
                    <a:picLocks noChangeAspect="1" noChangeArrowheads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05" y="1699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1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1723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4" name="Group 101"/>
                <p:cNvGrpSpPr>
                  <a:grpSpLocks/>
                </p:cNvGrpSpPr>
                <p:nvPr/>
              </p:nvGrpSpPr>
              <p:grpSpPr bwMode="auto">
                <a:xfrm>
                  <a:off x="3969" y="1680"/>
                  <a:ext cx="190" cy="164"/>
                  <a:chOff x="3969" y="1680"/>
                  <a:chExt cx="190" cy="164"/>
                </a:xfrm>
              </p:grpSpPr>
              <p:pic>
                <p:nvPicPr>
                  <p:cNvPr id="318" name="Picture 102"/>
                  <p:cNvPicPr>
                    <a:picLocks noChangeAspect="1" noChangeArrowheads="1"/>
                  </p:cNvPicPr>
                  <p:nvPr/>
                </p:nvPicPr>
                <p:blipFill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9" y="1680"/>
                    <a:ext cx="190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9" y="1701"/>
                    <a:ext cx="62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75" name="Group 104"/>
                <p:cNvGrpSpPr>
                  <a:grpSpLocks/>
                </p:cNvGrpSpPr>
                <p:nvPr/>
              </p:nvGrpSpPr>
              <p:grpSpPr bwMode="auto">
                <a:xfrm>
                  <a:off x="3771" y="1576"/>
                  <a:ext cx="183" cy="141"/>
                  <a:chOff x="3771" y="1576"/>
                  <a:chExt cx="183" cy="141"/>
                </a:xfrm>
              </p:grpSpPr>
              <p:pic>
                <p:nvPicPr>
                  <p:cNvPr id="316" name="Picture 105"/>
                  <p:cNvPicPr>
                    <a:picLocks noChangeAspect="1" noChangeArrowheads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1" y="1576"/>
                    <a:ext cx="183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7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1" y="1594"/>
                    <a:ext cx="54" cy="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6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3818" y="1638"/>
                  <a:ext cx="32" cy="7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77" name="Group 108"/>
                <p:cNvGrpSpPr>
                  <a:grpSpLocks/>
                </p:cNvGrpSpPr>
                <p:nvPr/>
              </p:nvGrpSpPr>
              <p:grpSpPr bwMode="auto">
                <a:xfrm>
                  <a:off x="3792" y="1787"/>
                  <a:ext cx="207" cy="170"/>
                  <a:chOff x="3792" y="1787"/>
                  <a:chExt cx="207" cy="170"/>
                </a:xfrm>
              </p:grpSpPr>
              <p:pic>
                <p:nvPicPr>
                  <p:cNvPr id="314" name="Picture 109"/>
                  <p:cNvPicPr>
                    <a:picLocks noChangeAspect="1" noChangeArrowheads="1"/>
                  </p:cNvPicPr>
                  <p:nvPr/>
                </p:nvPicPr>
                <p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92" y="1787"/>
                    <a:ext cx="207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5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8" y="1811"/>
                    <a:ext cx="70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78" name="Line 111"/>
                <p:cNvSpPr>
                  <a:spLocks noChangeShapeType="1"/>
                </p:cNvSpPr>
                <p:nvPr/>
              </p:nvSpPr>
              <p:spPr bwMode="auto">
                <a:xfrm>
                  <a:off x="3850" y="1782"/>
                  <a:ext cx="13" cy="5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9" name="Line 112"/>
                <p:cNvSpPr>
                  <a:spLocks noChangeShapeType="1"/>
                </p:cNvSpPr>
                <p:nvPr/>
              </p:nvSpPr>
              <p:spPr bwMode="auto">
                <a:xfrm>
                  <a:off x="3907" y="1640"/>
                  <a:ext cx="1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0" name="Group 113"/>
                <p:cNvGrpSpPr>
                  <a:grpSpLocks/>
                </p:cNvGrpSpPr>
                <p:nvPr/>
              </p:nvGrpSpPr>
              <p:grpSpPr bwMode="auto">
                <a:xfrm>
                  <a:off x="3861" y="1677"/>
                  <a:ext cx="183" cy="164"/>
                  <a:chOff x="3861" y="1677"/>
                  <a:chExt cx="183" cy="164"/>
                </a:xfrm>
              </p:grpSpPr>
              <p:pic>
                <p:nvPicPr>
                  <p:cNvPr id="312" name="Picture 114"/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61" y="1677"/>
                    <a:ext cx="183" cy="16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42" y="1699"/>
                    <a:ext cx="57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1" name="Group 116"/>
                <p:cNvGrpSpPr>
                  <a:grpSpLocks/>
                </p:cNvGrpSpPr>
                <p:nvPr/>
              </p:nvGrpSpPr>
              <p:grpSpPr bwMode="auto">
                <a:xfrm>
                  <a:off x="3903" y="1573"/>
                  <a:ext cx="176" cy="145"/>
                  <a:chOff x="3903" y="1573"/>
                  <a:chExt cx="176" cy="145"/>
                </a:xfrm>
              </p:grpSpPr>
              <p:pic>
                <p:nvPicPr>
                  <p:cNvPr id="310" name="Picture 117"/>
                  <p:cNvPicPr>
                    <a:picLocks noChangeAspect="1" noChangeArrowheads="1"/>
                  </p:cNvPicPr>
                  <p:nvPr/>
                </p:nvPicPr>
                <p:blipFill>
                  <a:blip r:embed="rId3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03" y="1573"/>
                    <a:ext cx="176" cy="14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1" name="Text 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1" y="1594"/>
                    <a:ext cx="50" cy="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2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3970" y="1640"/>
                  <a:ext cx="10" cy="46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3" name="Group 120"/>
                <p:cNvGrpSpPr>
                  <a:grpSpLocks/>
                </p:cNvGrpSpPr>
                <p:nvPr/>
              </p:nvGrpSpPr>
              <p:grpSpPr bwMode="auto">
                <a:xfrm>
                  <a:off x="3958" y="1777"/>
                  <a:ext cx="200" cy="170"/>
                  <a:chOff x="3958" y="1777"/>
                  <a:chExt cx="200" cy="170"/>
                </a:xfrm>
              </p:grpSpPr>
              <p:pic>
                <p:nvPicPr>
                  <p:cNvPr id="308" name="Picture 121"/>
                  <p:cNvPicPr>
                    <a:picLocks noChangeAspect="1" noChangeArrowheads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8" y="1777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9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4" y="1801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4" name="Line 123"/>
                <p:cNvSpPr>
                  <a:spLocks noChangeShapeType="1"/>
                </p:cNvSpPr>
                <p:nvPr/>
              </p:nvSpPr>
              <p:spPr bwMode="auto">
                <a:xfrm>
                  <a:off x="4000" y="1758"/>
                  <a:ext cx="29" cy="74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5" name="Group 124"/>
                <p:cNvGrpSpPr>
                  <a:grpSpLocks/>
                </p:cNvGrpSpPr>
                <p:nvPr/>
              </p:nvGrpSpPr>
              <p:grpSpPr bwMode="auto">
                <a:xfrm>
                  <a:off x="4090" y="1722"/>
                  <a:ext cx="200" cy="170"/>
                  <a:chOff x="4090" y="1722"/>
                  <a:chExt cx="200" cy="170"/>
                </a:xfrm>
              </p:grpSpPr>
              <p:pic>
                <p:nvPicPr>
                  <p:cNvPr id="306" name="Picture 125"/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90" y="1722"/>
                    <a:ext cx="20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7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8" y="1745"/>
                    <a:ext cx="65" cy="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86" name="Line 127"/>
                <p:cNvSpPr>
                  <a:spLocks noChangeShapeType="1"/>
                </p:cNvSpPr>
                <p:nvPr/>
              </p:nvSpPr>
              <p:spPr bwMode="auto">
                <a:xfrm>
                  <a:off x="4032" y="1641"/>
                  <a:ext cx="178" cy="8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87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3785" y="1533"/>
                  <a:ext cx="67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88" name="Group 129"/>
                <p:cNvGrpSpPr>
                  <a:grpSpLocks/>
                </p:cNvGrpSpPr>
                <p:nvPr/>
              </p:nvGrpSpPr>
              <p:grpSpPr bwMode="auto">
                <a:xfrm>
                  <a:off x="3663" y="1541"/>
                  <a:ext cx="169" cy="141"/>
                  <a:chOff x="3663" y="1541"/>
                  <a:chExt cx="169" cy="141"/>
                </a:xfrm>
              </p:grpSpPr>
              <p:pic>
                <p:nvPicPr>
                  <p:cNvPr id="304" name="Picture 130"/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3" y="1541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5" name="Text Box 1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0" y="1561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grpSp>
              <p:nvGrpSpPr>
                <p:cNvPr id="289" name="Group 132"/>
                <p:cNvGrpSpPr>
                  <a:grpSpLocks/>
                </p:cNvGrpSpPr>
                <p:nvPr/>
              </p:nvGrpSpPr>
              <p:grpSpPr bwMode="auto">
                <a:xfrm>
                  <a:off x="3774" y="1469"/>
                  <a:ext cx="169" cy="141"/>
                  <a:chOff x="3774" y="1469"/>
                  <a:chExt cx="169" cy="141"/>
                </a:xfrm>
              </p:grpSpPr>
              <p:pic>
                <p:nvPicPr>
                  <p:cNvPr id="302" name="Picture 133"/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74" y="1469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3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53" y="1490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0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3620" y="1583"/>
                  <a:ext cx="111" cy="92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91" name="Group 136"/>
                <p:cNvGrpSpPr>
                  <a:grpSpLocks/>
                </p:cNvGrpSpPr>
                <p:nvPr/>
              </p:nvGrpSpPr>
              <p:grpSpPr bwMode="auto">
                <a:xfrm>
                  <a:off x="4111" y="1602"/>
                  <a:ext cx="169" cy="141"/>
                  <a:chOff x="4111" y="1602"/>
                  <a:chExt cx="169" cy="141"/>
                </a:xfrm>
              </p:grpSpPr>
              <p:pic>
                <p:nvPicPr>
                  <p:cNvPr id="300" name="Picture 137"/>
                  <p:cNvPicPr>
                    <a:picLocks noChangeAspect="1" noChangeArrowheads="1"/>
                  </p:cNvPicPr>
                  <p:nvPr/>
                </p:nvPicPr>
                <p:blipFill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11" y="1602"/>
                    <a:ext cx="169" cy="14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1" name="Text Box 1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9" y="1623"/>
                    <a:ext cx="44" cy="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3465AF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0"/>
                      </a:defRPr>
                    </a:lvl9pPr>
                  </a:lstStyle>
                  <a:p>
                    <a:endParaRPr lang="en-US" sz="1800"/>
                  </a:p>
                </p:txBody>
              </p:sp>
            </p:grpSp>
            <p:sp>
              <p:nvSpPr>
                <p:cNvPr id="292" name="Line 139"/>
                <p:cNvSpPr>
                  <a:spLocks noChangeShapeType="1"/>
                </p:cNvSpPr>
                <p:nvPr/>
              </p:nvSpPr>
              <p:spPr bwMode="auto">
                <a:xfrm>
                  <a:off x="3898" y="1534"/>
                  <a:ext cx="313" cy="79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3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3874" y="1541"/>
                  <a:ext cx="4" cy="43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4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796" y="1616"/>
                  <a:ext cx="42" cy="6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5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3724" y="1753"/>
                  <a:ext cx="50" cy="2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6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3963" y="1833"/>
                  <a:ext cx="67" cy="8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7" name="Line 144"/>
                <p:cNvSpPr>
                  <a:spLocks noChangeShapeType="1"/>
                </p:cNvSpPr>
                <p:nvPr/>
              </p:nvSpPr>
              <p:spPr bwMode="auto">
                <a:xfrm flipH="1" flipV="1">
                  <a:off x="3484" y="1750"/>
                  <a:ext cx="70" cy="3"/>
                </a:xfrm>
                <a:prstGeom prst="line">
                  <a:avLst/>
                </a:prstGeom>
                <a:noFill/>
                <a:ln w="12600" cap="sq">
                  <a:solidFill>
                    <a:srgbClr val="AF3408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8" name="Line 145"/>
                <p:cNvSpPr>
                  <a:spLocks noChangeShapeType="1"/>
                </p:cNvSpPr>
                <p:nvPr/>
              </p:nvSpPr>
              <p:spPr bwMode="auto">
                <a:xfrm>
                  <a:off x="3388" y="1701"/>
                  <a:ext cx="48" cy="25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9" name="Line 146"/>
                <p:cNvSpPr>
                  <a:spLocks noChangeShapeType="1"/>
                </p:cNvSpPr>
                <p:nvPr/>
              </p:nvSpPr>
              <p:spPr bwMode="auto">
                <a:xfrm flipV="1">
                  <a:off x="3674" y="1582"/>
                  <a:ext cx="56" cy="11"/>
                </a:xfrm>
                <a:prstGeom prst="line">
                  <a:avLst/>
                </a:prstGeom>
                <a:noFill/>
                <a:ln w="12600" cap="sq">
                  <a:solidFill>
                    <a:srgbClr val="7283F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pic>
            <p:nvPicPr>
              <p:cNvPr id="229" name="Picture 14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" y="1595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0" name="Picture 14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" y="1451"/>
                <a:ext cx="354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1" name="Picture 14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" y="1259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32" name="Picture 15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9" y="1403"/>
                <a:ext cx="410" cy="4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7" name="AutoShape 151"/>
            <p:cNvCxnSpPr>
              <a:cxnSpLocks noChangeShapeType="1"/>
            </p:cNvCxnSpPr>
            <p:nvPr/>
          </p:nvCxnSpPr>
          <p:spPr bwMode="auto">
            <a:xfrm>
              <a:off x="4644" y="3274"/>
              <a:ext cx="75" cy="1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18" name="Group 152"/>
            <p:cNvGrpSpPr>
              <a:grpSpLocks/>
            </p:cNvGrpSpPr>
            <p:nvPr/>
          </p:nvGrpSpPr>
          <p:grpSpPr bwMode="auto">
            <a:xfrm>
              <a:off x="5139" y="1858"/>
              <a:ext cx="480" cy="383"/>
              <a:chOff x="5139" y="1858"/>
              <a:chExt cx="480" cy="383"/>
            </a:xfrm>
          </p:grpSpPr>
          <p:pic>
            <p:nvPicPr>
              <p:cNvPr id="225" name="Picture 153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6" name="Text Box 154"/>
              <p:cNvSpPr txBox="1">
                <a:spLocks noChangeArrowheads="1"/>
              </p:cNvSpPr>
              <p:nvPr/>
            </p:nvSpPr>
            <p:spPr bwMode="auto">
              <a:xfrm>
                <a:off x="5177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19" name="Group 155"/>
            <p:cNvGrpSpPr>
              <a:grpSpLocks/>
            </p:cNvGrpSpPr>
            <p:nvPr/>
          </p:nvGrpSpPr>
          <p:grpSpPr bwMode="auto">
            <a:xfrm>
              <a:off x="4752" y="3675"/>
              <a:ext cx="946" cy="460"/>
              <a:chOff x="4752" y="3675"/>
              <a:chExt cx="946" cy="460"/>
            </a:xfrm>
          </p:grpSpPr>
          <p:pic>
            <p:nvPicPr>
              <p:cNvPr id="223" name="Picture 156"/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" y="3675"/>
                <a:ext cx="946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4" name="Text Box 157"/>
              <p:cNvSpPr txBox="1">
                <a:spLocks noChangeArrowheads="1"/>
              </p:cNvSpPr>
              <p:nvPr/>
            </p:nvSpPr>
            <p:spPr bwMode="auto">
              <a:xfrm>
                <a:off x="4816" y="3739"/>
                <a:ext cx="81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Answer &amp; Confidence</a:t>
                </a:r>
              </a:p>
            </p:txBody>
          </p:sp>
        </p:grpSp>
        <p:grpSp>
          <p:nvGrpSpPr>
            <p:cNvPr id="20" name="Group 158"/>
            <p:cNvGrpSpPr>
              <a:grpSpLocks/>
            </p:cNvGrpSpPr>
            <p:nvPr/>
          </p:nvGrpSpPr>
          <p:grpSpPr bwMode="auto">
            <a:xfrm>
              <a:off x="-31" y="2104"/>
              <a:ext cx="753" cy="325"/>
              <a:chOff x="-31" y="2104"/>
              <a:chExt cx="753" cy="325"/>
            </a:xfrm>
          </p:grpSpPr>
          <p:pic>
            <p:nvPicPr>
              <p:cNvPr id="221" name="Picture 159"/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1" y="2104"/>
                <a:ext cx="753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22" name="Text Box 160"/>
              <p:cNvSpPr txBox="1">
                <a:spLocks noChangeArrowheads="1"/>
              </p:cNvSpPr>
              <p:nvPr/>
            </p:nvSpPr>
            <p:spPr bwMode="auto">
              <a:xfrm>
                <a:off x="34" y="2170"/>
                <a:ext cx="62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1" dirty="0">
                    <a:solidFill>
                      <a:srgbClr val="FFFFFF"/>
                    </a:solidFill>
                    <a:latin typeface="Arial" charset="0"/>
                    <a:ea typeface="Microsoft YaHei" charset="0"/>
                    <a:cs typeface="Arial" charset="0"/>
                  </a:rPr>
                  <a:t>Question</a:t>
                </a:r>
              </a:p>
            </p:txBody>
          </p:sp>
        </p:grpSp>
        <p:pic>
          <p:nvPicPr>
            <p:cNvPr id="21" name="Picture 16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" y="1426"/>
              <a:ext cx="33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AutoShape 162"/>
            <p:cNvSpPr>
              <a:spLocks noChangeArrowheads="1"/>
            </p:cNvSpPr>
            <p:nvPr/>
          </p:nvSpPr>
          <p:spPr bwMode="auto">
            <a:xfrm>
              <a:off x="665" y="2295"/>
              <a:ext cx="1346" cy="582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>
              <a:noFill/>
            </a:ln>
            <a:effectLst>
              <a:outerShdw blurRad="63500" dist="74769" dir="938535" algn="ctr" rotWithShape="0">
                <a:srgbClr val="000000">
                  <a:alpha val="38033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23" name="AutoShape 163"/>
            <p:cNvCxnSpPr>
              <a:cxnSpLocks noChangeShapeType="1"/>
            </p:cNvCxnSpPr>
            <p:nvPr/>
          </p:nvCxnSpPr>
          <p:spPr bwMode="auto">
            <a:xfrm>
              <a:off x="1198" y="2583"/>
              <a:ext cx="130" cy="6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64"/>
            <p:cNvCxnSpPr>
              <a:cxnSpLocks noChangeShapeType="1"/>
            </p:cNvCxnSpPr>
            <p:nvPr/>
          </p:nvCxnSpPr>
          <p:spPr bwMode="auto">
            <a:xfrm flipH="1" flipV="1">
              <a:off x="1026" y="2844"/>
              <a:ext cx="1103" cy="213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65"/>
            <p:cNvCxnSpPr>
              <a:cxnSpLocks noChangeShapeType="1"/>
            </p:cNvCxnSpPr>
            <p:nvPr/>
          </p:nvCxnSpPr>
          <p:spPr bwMode="auto">
            <a:xfrm flipH="1" flipV="1">
              <a:off x="1772" y="2818"/>
              <a:ext cx="358" cy="239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26" name="Picture 16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" y="1486"/>
              <a:ext cx="313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1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" y="1621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8" name="Picture 16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61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9" name="Picture 1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" y="1474"/>
              <a:ext cx="4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30" name="Group 170"/>
            <p:cNvGrpSpPr>
              <a:grpSpLocks/>
            </p:cNvGrpSpPr>
            <p:nvPr/>
          </p:nvGrpSpPr>
          <p:grpSpPr bwMode="auto">
            <a:xfrm>
              <a:off x="954" y="1618"/>
              <a:ext cx="1095" cy="628"/>
              <a:chOff x="954" y="1618"/>
              <a:chExt cx="1095" cy="628"/>
            </a:xfrm>
          </p:grpSpPr>
          <p:sp>
            <p:nvSpPr>
              <p:cNvPr id="90" name="Line 171"/>
              <p:cNvSpPr>
                <a:spLocks noChangeShapeType="1"/>
              </p:cNvSpPr>
              <p:nvPr/>
            </p:nvSpPr>
            <p:spPr bwMode="auto">
              <a:xfrm flipV="1">
                <a:off x="1469" y="1823"/>
                <a:ext cx="217" cy="8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1" name="Group 172"/>
              <p:cNvGrpSpPr>
                <a:grpSpLocks/>
              </p:cNvGrpSpPr>
              <p:nvPr/>
            </p:nvGrpSpPr>
            <p:grpSpPr bwMode="auto">
              <a:xfrm>
                <a:off x="954" y="1852"/>
                <a:ext cx="168" cy="126"/>
                <a:chOff x="954" y="1852"/>
                <a:chExt cx="168" cy="126"/>
              </a:xfrm>
            </p:grpSpPr>
            <p:pic>
              <p:nvPicPr>
                <p:cNvPr id="219" name="Picture 17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4" y="185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0" name="Text Box 174"/>
                <p:cNvSpPr txBox="1">
                  <a:spLocks noChangeArrowheads="1"/>
                </p:cNvSpPr>
                <p:nvPr/>
              </p:nvSpPr>
              <p:spPr bwMode="auto">
                <a:xfrm>
                  <a:off x="1031" y="1869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2" name="Group 175"/>
              <p:cNvGrpSpPr>
                <a:grpSpLocks/>
              </p:cNvGrpSpPr>
              <p:nvPr/>
            </p:nvGrpSpPr>
            <p:grpSpPr bwMode="auto">
              <a:xfrm>
                <a:off x="988" y="1925"/>
                <a:ext cx="199" cy="141"/>
                <a:chOff x="988" y="1925"/>
                <a:chExt cx="199" cy="141"/>
              </a:xfrm>
            </p:grpSpPr>
            <p:pic>
              <p:nvPicPr>
                <p:cNvPr id="217" name="Picture 176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8" y="1925"/>
                  <a:ext cx="199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8" name="Text Box 177"/>
                <p:cNvSpPr txBox="1">
                  <a:spLocks noChangeArrowheads="1"/>
                </p:cNvSpPr>
                <p:nvPr/>
              </p:nvSpPr>
              <p:spPr bwMode="auto">
                <a:xfrm>
                  <a:off x="1074" y="1943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3" name="Group 178"/>
              <p:cNvGrpSpPr>
                <a:grpSpLocks/>
              </p:cNvGrpSpPr>
              <p:nvPr/>
            </p:nvGrpSpPr>
            <p:grpSpPr bwMode="auto">
              <a:xfrm>
                <a:off x="1285" y="1894"/>
                <a:ext cx="187" cy="141"/>
                <a:chOff x="1285" y="1894"/>
                <a:chExt cx="187" cy="141"/>
              </a:xfrm>
            </p:grpSpPr>
            <p:pic>
              <p:nvPicPr>
                <p:cNvPr id="215" name="Picture 179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5" y="1894"/>
                  <a:ext cx="187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6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1369" y="1914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94" name="Group 181"/>
              <p:cNvGrpSpPr>
                <a:grpSpLocks/>
              </p:cNvGrpSpPr>
              <p:nvPr/>
            </p:nvGrpSpPr>
            <p:grpSpPr bwMode="auto">
              <a:xfrm>
                <a:off x="1092" y="1810"/>
                <a:ext cx="184" cy="133"/>
                <a:chOff x="1092" y="1810"/>
                <a:chExt cx="184" cy="133"/>
              </a:xfrm>
            </p:grpSpPr>
            <p:pic>
              <p:nvPicPr>
                <p:cNvPr id="213" name="Picture 18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2" y="1810"/>
                  <a:ext cx="184" cy="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4" name="Text Box 183"/>
                <p:cNvSpPr txBox="1">
                  <a:spLocks noChangeArrowheads="1"/>
                </p:cNvSpPr>
                <p:nvPr/>
              </p:nvSpPr>
              <p:spPr bwMode="auto">
                <a:xfrm>
                  <a:off x="1175" y="1827"/>
                  <a:ext cx="45" cy="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5" name="Line 184"/>
              <p:cNvSpPr>
                <a:spLocks noChangeShapeType="1"/>
              </p:cNvSpPr>
              <p:nvPr/>
            </p:nvSpPr>
            <p:spPr bwMode="auto">
              <a:xfrm flipV="1">
                <a:off x="1103" y="1861"/>
                <a:ext cx="71" cy="7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6" name="Group 185"/>
              <p:cNvGrpSpPr>
                <a:grpSpLocks/>
              </p:cNvGrpSpPr>
              <p:nvPr/>
            </p:nvGrpSpPr>
            <p:grpSpPr bwMode="auto">
              <a:xfrm>
                <a:off x="1081" y="2032"/>
                <a:ext cx="199" cy="148"/>
                <a:chOff x="1081" y="2032"/>
                <a:chExt cx="199" cy="148"/>
              </a:xfrm>
            </p:grpSpPr>
            <p:pic>
              <p:nvPicPr>
                <p:cNvPr id="211" name="Picture 18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" y="2032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2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1168" y="2052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97" name="Line 188"/>
              <p:cNvSpPr>
                <a:spLocks noChangeShapeType="1"/>
              </p:cNvSpPr>
              <p:nvPr/>
            </p:nvSpPr>
            <p:spPr bwMode="auto">
              <a:xfrm>
                <a:off x="1133" y="1986"/>
                <a:ext cx="22" cy="87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189"/>
              <p:cNvSpPr>
                <a:spLocks noChangeShapeType="1"/>
              </p:cNvSpPr>
              <p:nvPr/>
            </p:nvSpPr>
            <p:spPr bwMode="auto">
              <a:xfrm>
                <a:off x="1221" y="1862"/>
                <a:ext cx="147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99" name="Group 190"/>
              <p:cNvGrpSpPr>
                <a:grpSpLocks/>
              </p:cNvGrpSpPr>
              <p:nvPr/>
            </p:nvGrpSpPr>
            <p:grpSpPr bwMode="auto">
              <a:xfrm>
                <a:off x="1146" y="1929"/>
                <a:ext cx="191" cy="137"/>
                <a:chOff x="1146" y="1929"/>
                <a:chExt cx="191" cy="137"/>
              </a:xfrm>
            </p:grpSpPr>
            <p:pic>
              <p:nvPicPr>
                <p:cNvPr id="209" name="Picture 19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6" y="1929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0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1231" y="1946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0" name="Group 193"/>
              <p:cNvGrpSpPr>
                <a:grpSpLocks/>
              </p:cNvGrpSpPr>
              <p:nvPr/>
            </p:nvGrpSpPr>
            <p:grpSpPr bwMode="auto">
              <a:xfrm>
                <a:off x="1446" y="1867"/>
                <a:ext cx="191" cy="137"/>
                <a:chOff x="1446" y="1867"/>
                <a:chExt cx="191" cy="137"/>
              </a:xfrm>
            </p:grpSpPr>
            <p:pic>
              <p:nvPicPr>
                <p:cNvPr id="207" name="Picture 194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6" y="1867"/>
                  <a:ext cx="191" cy="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8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1530" y="1887"/>
                  <a:ext cx="50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1" name="Group 196"/>
              <p:cNvGrpSpPr>
                <a:grpSpLocks/>
              </p:cNvGrpSpPr>
              <p:nvPr/>
            </p:nvGrpSpPr>
            <p:grpSpPr bwMode="auto">
              <a:xfrm>
                <a:off x="1231" y="1745"/>
                <a:ext cx="180" cy="126"/>
                <a:chOff x="1231" y="1745"/>
                <a:chExt cx="180" cy="126"/>
              </a:xfrm>
            </p:grpSpPr>
            <p:pic>
              <p:nvPicPr>
                <p:cNvPr id="205" name="Picture 197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745"/>
                  <a:ext cx="180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6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1311" y="1761"/>
                  <a:ext cx="45" cy="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2" name="Line 199"/>
              <p:cNvSpPr>
                <a:spLocks noChangeShapeType="1"/>
              </p:cNvSpPr>
              <p:nvPr/>
            </p:nvSpPr>
            <p:spPr bwMode="auto">
              <a:xfrm flipV="1">
                <a:off x="1256" y="1790"/>
                <a:ext cx="53" cy="14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3" name="Group 200"/>
              <p:cNvGrpSpPr>
                <a:grpSpLocks/>
              </p:cNvGrpSpPr>
              <p:nvPr/>
            </p:nvGrpSpPr>
            <p:grpSpPr bwMode="auto">
              <a:xfrm>
                <a:off x="1254" y="1994"/>
                <a:ext cx="199" cy="148"/>
                <a:chOff x="1254" y="1994"/>
                <a:chExt cx="199" cy="148"/>
              </a:xfrm>
            </p:grpSpPr>
            <p:pic>
              <p:nvPicPr>
                <p:cNvPr id="203" name="Picture 20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4" y="1994"/>
                  <a:ext cx="199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340" y="2015"/>
                  <a:ext cx="58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4" name="Line 203"/>
              <p:cNvSpPr>
                <a:spLocks noChangeShapeType="1"/>
              </p:cNvSpPr>
              <p:nvPr/>
            </p:nvSpPr>
            <p:spPr bwMode="auto">
              <a:xfrm>
                <a:off x="1282" y="1986"/>
                <a:ext cx="44" cy="5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204"/>
              <p:cNvSpPr>
                <a:spLocks noChangeShapeType="1"/>
              </p:cNvSpPr>
              <p:nvPr/>
            </p:nvSpPr>
            <p:spPr bwMode="auto">
              <a:xfrm>
                <a:off x="1357" y="1791"/>
                <a:ext cx="173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6" name="Group 205"/>
              <p:cNvGrpSpPr>
                <a:grpSpLocks/>
              </p:cNvGrpSpPr>
              <p:nvPr/>
            </p:nvGrpSpPr>
            <p:grpSpPr bwMode="auto">
              <a:xfrm>
                <a:off x="1327" y="1863"/>
                <a:ext cx="184" cy="141"/>
                <a:chOff x="1327" y="1863"/>
                <a:chExt cx="184" cy="141"/>
              </a:xfrm>
            </p:grpSpPr>
            <p:pic>
              <p:nvPicPr>
                <p:cNvPr id="201" name="Picture 20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7" y="1863"/>
                  <a:ext cx="184" cy="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2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1411" y="1883"/>
                  <a:ext cx="47" cy="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07" name="Group 208"/>
              <p:cNvGrpSpPr>
                <a:grpSpLocks/>
              </p:cNvGrpSpPr>
              <p:nvPr/>
            </p:nvGrpSpPr>
            <p:grpSpPr bwMode="auto">
              <a:xfrm>
                <a:off x="1373" y="1741"/>
                <a:ext cx="176" cy="129"/>
                <a:chOff x="1373" y="1741"/>
                <a:chExt cx="176" cy="129"/>
              </a:xfrm>
            </p:grpSpPr>
            <p:pic>
              <p:nvPicPr>
                <p:cNvPr id="199" name="Picture 209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3" y="1741"/>
                  <a:ext cx="176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0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1455" y="1760"/>
                  <a:ext cx="40" cy="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08" name="Line 211"/>
              <p:cNvSpPr>
                <a:spLocks noChangeShapeType="1"/>
              </p:cNvSpPr>
              <p:nvPr/>
            </p:nvSpPr>
            <p:spPr bwMode="auto">
              <a:xfrm flipV="1">
                <a:off x="1434" y="1791"/>
                <a:ext cx="20" cy="8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09" name="Group 212"/>
              <p:cNvGrpSpPr>
                <a:grpSpLocks/>
              </p:cNvGrpSpPr>
              <p:nvPr/>
            </p:nvGrpSpPr>
            <p:grpSpPr bwMode="auto">
              <a:xfrm>
                <a:off x="1439" y="1982"/>
                <a:ext cx="191" cy="148"/>
                <a:chOff x="1439" y="1982"/>
                <a:chExt cx="191" cy="148"/>
              </a:xfrm>
            </p:grpSpPr>
            <p:pic>
              <p:nvPicPr>
                <p:cNvPr id="197" name="Picture 213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" y="1982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8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1524" y="2004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0" name="Line 215"/>
              <p:cNvSpPr>
                <a:spLocks noChangeShapeType="1"/>
              </p:cNvSpPr>
              <p:nvPr/>
            </p:nvSpPr>
            <p:spPr bwMode="auto">
              <a:xfrm>
                <a:off x="1459" y="1923"/>
                <a:ext cx="53" cy="10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1" name="Group 216"/>
              <p:cNvGrpSpPr>
                <a:grpSpLocks/>
              </p:cNvGrpSpPr>
              <p:nvPr/>
            </p:nvGrpSpPr>
            <p:grpSpPr bwMode="auto">
              <a:xfrm>
                <a:off x="1589" y="1917"/>
                <a:ext cx="191" cy="148"/>
                <a:chOff x="1589" y="1917"/>
                <a:chExt cx="191" cy="148"/>
              </a:xfrm>
            </p:grpSpPr>
            <p:pic>
              <p:nvPicPr>
                <p:cNvPr id="195" name="Picture 217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9" y="1917"/>
                  <a:ext cx="191" cy="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1672" y="1937"/>
                  <a:ext cx="53" cy="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2" name="Line 219"/>
              <p:cNvSpPr>
                <a:spLocks noChangeShapeType="1"/>
              </p:cNvSpPr>
              <p:nvPr/>
            </p:nvSpPr>
            <p:spPr bwMode="auto">
              <a:xfrm>
                <a:off x="1497" y="1792"/>
                <a:ext cx="201" cy="13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220"/>
              <p:cNvSpPr>
                <a:spLocks noChangeShapeType="1"/>
              </p:cNvSpPr>
              <p:nvPr/>
            </p:nvSpPr>
            <p:spPr bwMode="auto">
              <a:xfrm flipV="1">
                <a:off x="1225" y="1665"/>
                <a:ext cx="87" cy="5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4" name="Group 221"/>
              <p:cNvGrpSpPr>
                <a:grpSpLocks/>
              </p:cNvGrpSpPr>
              <p:nvPr/>
            </p:nvGrpSpPr>
            <p:grpSpPr bwMode="auto">
              <a:xfrm>
                <a:off x="1111" y="1702"/>
                <a:ext cx="168" cy="126"/>
                <a:chOff x="1111" y="1702"/>
                <a:chExt cx="168" cy="126"/>
              </a:xfrm>
            </p:grpSpPr>
            <p:pic>
              <p:nvPicPr>
                <p:cNvPr id="193" name="Picture 222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1" y="1702"/>
                  <a:ext cx="168" cy="1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4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1189" y="1722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15" name="Group 224"/>
              <p:cNvGrpSpPr>
                <a:grpSpLocks/>
              </p:cNvGrpSpPr>
              <p:nvPr/>
            </p:nvGrpSpPr>
            <p:grpSpPr bwMode="auto">
              <a:xfrm>
                <a:off x="1238" y="1618"/>
                <a:ext cx="164" cy="122"/>
                <a:chOff x="1238" y="1618"/>
                <a:chExt cx="164" cy="122"/>
              </a:xfrm>
            </p:grpSpPr>
            <p:pic>
              <p:nvPicPr>
                <p:cNvPr id="191" name="Picture 22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8" y="1618"/>
                  <a:ext cx="164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2" name="Text Box 226"/>
                <p:cNvSpPr txBox="1">
                  <a:spLocks noChangeArrowheads="1"/>
                </p:cNvSpPr>
                <p:nvPr/>
              </p:nvSpPr>
              <p:spPr bwMode="auto">
                <a:xfrm>
                  <a:off x="1314" y="1638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6" name="Line 227"/>
              <p:cNvSpPr>
                <a:spLocks noChangeShapeType="1"/>
              </p:cNvSpPr>
              <p:nvPr/>
            </p:nvSpPr>
            <p:spPr bwMode="auto">
              <a:xfrm flipH="1">
                <a:off x="1048" y="1736"/>
                <a:ext cx="133" cy="126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17" name="Group 228"/>
              <p:cNvGrpSpPr>
                <a:grpSpLocks/>
              </p:cNvGrpSpPr>
              <p:nvPr/>
            </p:nvGrpSpPr>
            <p:grpSpPr bwMode="auto">
              <a:xfrm>
                <a:off x="1608" y="1775"/>
                <a:ext cx="168" cy="122"/>
                <a:chOff x="1608" y="1775"/>
                <a:chExt cx="168" cy="122"/>
              </a:xfrm>
            </p:grpSpPr>
            <p:pic>
              <p:nvPicPr>
                <p:cNvPr id="189" name="Picture 229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8" y="1775"/>
                  <a:ext cx="168" cy="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0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1686" y="1795"/>
                  <a:ext cx="36" cy="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18" name="Line 231"/>
              <p:cNvSpPr>
                <a:spLocks noChangeShapeType="1"/>
              </p:cNvSpPr>
              <p:nvPr/>
            </p:nvSpPr>
            <p:spPr bwMode="auto">
              <a:xfrm>
                <a:off x="1350" y="1666"/>
                <a:ext cx="353" cy="12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232"/>
              <p:cNvSpPr>
                <a:spLocks noChangeShapeType="1"/>
              </p:cNvSpPr>
              <p:nvPr/>
            </p:nvSpPr>
            <p:spPr bwMode="auto">
              <a:xfrm flipH="1" flipV="1">
                <a:off x="1331" y="1672"/>
                <a:ext cx="2" cy="8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0" name="Line 233"/>
              <p:cNvSpPr>
                <a:spLocks noChangeShapeType="1"/>
              </p:cNvSpPr>
              <p:nvPr/>
            </p:nvSpPr>
            <p:spPr bwMode="auto">
              <a:xfrm flipV="1">
                <a:off x="1231" y="1775"/>
                <a:ext cx="70" cy="6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1" name="Line 234"/>
              <p:cNvSpPr>
                <a:spLocks noChangeShapeType="1"/>
              </p:cNvSpPr>
              <p:nvPr/>
            </p:nvSpPr>
            <p:spPr bwMode="auto">
              <a:xfrm flipV="1">
                <a:off x="1740" y="1861"/>
                <a:ext cx="196" cy="7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2" name="Group 235"/>
              <p:cNvGrpSpPr>
                <a:grpSpLocks/>
              </p:cNvGrpSpPr>
              <p:nvPr/>
            </p:nvGrpSpPr>
            <p:grpSpPr bwMode="auto">
              <a:xfrm>
                <a:off x="1196" y="1863"/>
                <a:ext cx="187" cy="160"/>
                <a:chOff x="1196" y="1863"/>
                <a:chExt cx="187" cy="160"/>
              </a:xfrm>
            </p:grpSpPr>
            <p:pic>
              <p:nvPicPr>
                <p:cNvPr id="187" name="Picture 236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1863"/>
                  <a:ext cx="187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8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1282" y="1885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3" name="Group 238"/>
              <p:cNvGrpSpPr>
                <a:grpSpLocks/>
              </p:cNvGrpSpPr>
              <p:nvPr/>
            </p:nvGrpSpPr>
            <p:grpSpPr bwMode="auto">
              <a:xfrm>
                <a:off x="1231" y="1936"/>
                <a:ext cx="230" cy="198"/>
                <a:chOff x="1231" y="1936"/>
                <a:chExt cx="230" cy="198"/>
              </a:xfrm>
            </p:grpSpPr>
            <p:pic>
              <p:nvPicPr>
                <p:cNvPr id="185" name="Picture 239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" y="1936"/>
                  <a:ext cx="230" cy="1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6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1326" y="1962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4" name="Group 241"/>
              <p:cNvGrpSpPr>
                <a:grpSpLocks/>
              </p:cNvGrpSpPr>
              <p:nvPr/>
            </p:nvGrpSpPr>
            <p:grpSpPr bwMode="auto">
              <a:xfrm>
                <a:off x="1531" y="1906"/>
                <a:ext cx="211" cy="194"/>
                <a:chOff x="1531" y="1906"/>
                <a:chExt cx="211" cy="194"/>
              </a:xfrm>
            </p:grpSpPr>
            <p:pic>
              <p:nvPicPr>
                <p:cNvPr id="183" name="Picture 242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1" y="1906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4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1621" y="1932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25" name="Group 244"/>
              <p:cNvGrpSpPr>
                <a:grpSpLocks/>
              </p:cNvGrpSpPr>
              <p:nvPr/>
            </p:nvGrpSpPr>
            <p:grpSpPr bwMode="auto">
              <a:xfrm>
                <a:off x="1338" y="1821"/>
                <a:ext cx="203" cy="179"/>
                <a:chOff x="1338" y="1821"/>
                <a:chExt cx="203" cy="179"/>
              </a:xfrm>
            </p:grpSpPr>
            <p:pic>
              <p:nvPicPr>
                <p:cNvPr id="181" name="Picture 245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8" y="1821"/>
                  <a:ext cx="203" cy="1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2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1427" y="1844"/>
                  <a:ext cx="61" cy="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6" name="Line 247"/>
              <p:cNvSpPr>
                <a:spLocks noChangeShapeType="1"/>
              </p:cNvSpPr>
              <p:nvPr/>
            </p:nvSpPr>
            <p:spPr bwMode="auto">
              <a:xfrm flipV="1">
                <a:off x="1366" y="1906"/>
                <a:ext cx="60" cy="4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7" name="Group 248"/>
              <p:cNvGrpSpPr>
                <a:grpSpLocks/>
              </p:cNvGrpSpPr>
              <p:nvPr/>
            </p:nvGrpSpPr>
            <p:grpSpPr bwMode="auto">
              <a:xfrm>
                <a:off x="1323" y="2044"/>
                <a:ext cx="230" cy="202"/>
                <a:chOff x="1323" y="2044"/>
                <a:chExt cx="230" cy="202"/>
              </a:xfrm>
            </p:grpSpPr>
            <p:pic>
              <p:nvPicPr>
                <p:cNvPr id="179" name="Picture 249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3" y="2044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80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1420" y="2070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28" name="Line 251"/>
              <p:cNvSpPr>
                <a:spLocks noChangeShapeType="1"/>
              </p:cNvSpPr>
              <p:nvPr/>
            </p:nvSpPr>
            <p:spPr bwMode="auto">
              <a:xfrm flipH="1">
                <a:off x="1403" y="2037"/>
                <a:ext cx="3" cy="70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29" name="Line 252"/>
              <p:cNvSpPr>
                <a:spLocks noChangeShapeType="1"/>
              </p:cNvSpPr>
              <p:nvPr/>
            </p:nvSpPr>
            <p:spPr bwMode="auto">
              <a:xfrm>
                <a:off x="1489" y="1907"/>
                <a:ext cx="131" cy="2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0" name="Group 253"/>
              <p:cNvGrpSpPr>
                <a:grpSpLocks/>
              </p:cNvGrpSpPr>
              <p:nvPr/>
            </p:nvGrpSpPr>
            <p:grpSpPr bwMode="auto">
              <a:xfrm>
                <a:off x="1400" y="1902"/>
                <a:ext cx="211" cy="194"/>
                <a:chOff x="1400" y="1902"/>
                <a:chExt cx="211" cy="194"/>
              </a:xfrm>
            </p:grpSpPr>
            <p:pic>
              <p:nvPicPr>
                <p:cNvPr id="177" name="Picture 254"/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0" y="1902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8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1491" y="1930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1" name="Group 256"/>
              <p:cNvGrpSpPr>
                <a:grpSpLocks/>
              </p:cNvGrpSpPr>
              <p:nvPr/>
            </p:nvGrpSpPr>
            <p:grpSpPr bwMode="auto">
              <a:xfrm>
                <a:off x="1692" y="1879"/>
                <a:ext cx="211" cy="194"/>
                <a:chOff x="1692" y="1879"/>
                <a:chExt cx="211" cy="194"/>
              </a:xfrm>
            </p:grpSpPr>
            <p:pic>
              <p:nvPicPr>
                <p:cNvPr id="175" name="Picture 257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2" y="1879"/>
                  <a:ext cx="211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6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782" y="1904"/>
                  <a:ext cx="68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2" name="Group 259"/>
              <p:cNvGrpSpPr>
                <a:grpSpLocks/>
              </p:cNvGrpSpPr>
              <p:nvPr/>
            </p:nvGrpSpPr>
            <p:grpSpPr bwMode="auto">
              <a:xfrm>
                <a:off x="1473" y="1756"/>
                <a:ext cx="203" cy="168"/>
                <a:chOff x="1473" y="1756"/>
                <a:chExt cx="203" cy="168"/>
              </a:xfrm>
            </p:grpSpPr>
            <p:pic>
              <p:nvPicPr>
                <p:cNvPr id="173" name="Picture 260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3" y="1756"/>
                  <a:ext cx="203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4" name="Text Box 261"/>
                <p:cNvSpPr txBox="1">
                  <a:spLocks noChangeArrowheads="1"/>
                </p:cNvSpPr>
                <p:nvPr/>
              </p:nvSpPr>
              <p:spPr bwMode="auto">
                <a:xfrm>
                  <a:off x="1562" y="1777"/>
                  <a:ext cx="60" cy="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3" name="Line 262"/>
              <p:cNvSpPr>
                <a:spLocks noChangeShapeType="1"/>
              </p:cNvSpPr>
              <p:nvPr/>
            </p:nvSpPr>
            <p:spPr bwMode="auto">
              <a:xfrm flipV="1">
                <a:off x="1526" y="1830"/>
                <a:ext cx="35" cy="8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4" name="Group 263"/>
              <p:cNvGrpSpPr>
                <a:grpSpLocks/>
              </p:cNvGrpSpPr>
              <p:nvPr/>
            </p:nvGrpSpPr>
            <p:grpSpPr bwMode="auto">
              <a:xfrm>
                <a:off x="1496" y="2005"/>
                <a:ext cx="230" cy="202"/>
                <a:chOff x="1496" y="2005"/>
                <a:chExt cx="230" cy="202"/>
              </a:xfrm>
            </p:grpSpPr>
            <p:pic>
              <p:nvPicPr>
                <p:cNvPr id="171" name="Picture 264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2005"/>
                  <a:ext cx="23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2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1592" y="2033"/>
                  <a:ext cx="7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5" name="Line 266"/>
              <p:cNvSpPr>
                <a:spLocks noChangeShapeType="1"/>
              </p:cNvSpPr>
              <p:nvPr/>
            </p:nvSpPr>
            <p:spPr bwMode="auto">
              <a:xfrm>
                <a:off x="1560" y="2000"/>
                <a:ext cx="14" cy="7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6" name="Line 267"/>
              <p:cNvSpPr>
                <a:spLocks noChangeShapeType="1"/>
              </p:cNvSpPr>
              <p:nvPr/>
            </p:nvSpPr>
            <p:spPr bwMode="auto">
              <a:xfrm>
                <a:off x="1624" y="1831"/>
                <a:ext cx="15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37" name="Group 268"/>
              <p:cNvGrpSpPr>
                <a:grpSpLocks/>
              </p:cNvGrpSpPr>
              <p:nvPr/>
            </p:nvGrpSpPr>
            <p:grpSpPr bwMode="auto">
              <a:xfrm>
                <a:off x="1573" y="1875"/>
                <a:ext cx="203" cy="194"/>
                <a:chOff x="1573" y="1875"/>
                <a:chExt cx="203" cy="194"/>
              </a:xfrm>
            </p:grpSpPr>
            <p:pic>
              <p:nvPicPr>
                <p:cNvPr id="169" name="Picture 269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3" y="1875"/>
                  <a:ext cx="203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0" name="Text Box 270"/>
                <p:cNvSpPr txBox="1">
                  <a:spLocks noChangeArrowheads="1"/>
                </p:cNvSpPr>
                <p:nvPr/>
              </p:nvSpPr>
              <p:spPr bwMode="auto">
                <a:xfrm>
                  <a:off x="1662" y="1901"/>
                  <a:ext cx="63" cy="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38" name="Group 271"/>
              <p:cNvGrpSpPr>
                <a:grpSpLocks/>
              </p:cNvGrpSpPr>
              <p:nvPr/>
            </p:nvGrpSpPr>
            <p:grpSpPr bwMode="auto">
              <a:xfrm>
                <a:off x="1619" y="1752"/>
                <a:ext cx="195" cy="172"/>
                <a:chOff x="1619" y="1752"/>
                <a:chExt cx="195" cy="172"/>
              </a:xfrm>
            </p:grpSpPr>
            <p:pic>
              <p:nvPicPr>
                <p:cNvPr id="167" name="Picture 272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" y="1752"/>
                  <a:ext cx="195" cy="1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8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1706" y="1777"/>
                  <a:ext cx="55" cy="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39" name="Line 274"/>
              <p:cNvSpPr>
                <a:spLocks noChangeShapeType="1"/>
              </p:cNvSpPr>
              <p:nvPr/>
            </p:nvSpPr>
            <p:spPr bwMode="auto">
              <a:xfrm flipV="1">
                <a:off x="1695" y="1832"/>
                <a:ext cx="11" cy="5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0" name="Group 275"/>
              <p:cNvGrpSpPr>
                <a:grpSpLocks/>
              </p:cNvGrpSpPr>
              <p:nvPr/>
            </p:nvGrpSpPr>
            <p:grpSpPr bwMode="auto">
              <a:xfrm>
                <a:off x="1681" y="1994"/>
                <a:ext cx="222" cy="202"/>
                <a:chOff x="1681" y="1994"/>
                <a:chExt cx="222" cy="202"/>
              </a:xfrm>
            </p:grpSpPr>
            <p:pic>
              <p:nvPicPr>
                <p:cNvPr id="165" name="Picture 276"/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1" y="1994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6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1776" y="2022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1" name="Line 278"/>
              <p:cNvSpPr>
                <a:spLocks noChangeShapeType="1"/>
              </p:cNvSpPr>
              <p:nvPr/>
            </p:nvSpPr>
            <p:spPr bwMode="auto">
              <a:xfrm>
                <a:off x="1726" y="1972"/>
                <a:ext cx="33" cy="88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2" name="Group 279"/>
              <p:cNvGrpSpPr>
                <a:grpSpLocks/>
              </p:cNvGrpSpPr>
              <p:nvPr/>
            </p:nvGrpSpPr>
            <p:grpSpPr bwMode="auto">
              <a:xfrm>
                <a:off x="1827" y="1929"/>
                <a:ext cx="222" cy="202"/>
                <a:chOff x="1827" y="1929"/>
                <a:chExt cx="222" cy="202"/>
              </a:xfrm>
            </p:grpSpPr>
            <p:pic>
              <p:nvPicPr>
                <p:cNvPr id="163" name="Picture 280"/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7" y="1929"/>
                  <a:ext cx="222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4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924" y="1955"/>
                  <a:ext cx="72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3" name="Line 282"/>
              <p:cNvSpPr>
                <a:spLocks noChangeShapeType="1"/>
              </p:cNvSpPr>
              <p:nvPr/>
            </p:nvSpPr>
            <p:spPr bwMode="auto">
              <a:xfrm>
                <a:off x="1762" y="1833"/>
                <a:ext cx="197" cy="105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4" name="Line 283"/>
              <p:cNvSpPr>
                <a:spLocks noChangeShapeType="1"/>
              </p:cNvSpPr>
              <p:nvPr/>
            </p:nvSpPr>
            <p:spPr bwMode="auto">
              <a:xfrm flipV="1">
                <a:off x="1489" y="1705"/>
                <a:ext cx="75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5" name="Group 284"/>
              <p:cNvGrpSpPr>
                <a:grpSpLocks/>
              </p:cNvGrpSpPr>
              <p:nvPr/>
            </p:nvGrpSpPr>
            <p:grpSpPr bwMode="auto">
              <a:xfrm>
                <a:off x="1354" y="1714"/>
                <a:ext cx="187" cy="168"/>
                <a:chOff x="1354" y="1714"/>
                <a:chExt cx="187" cy="168"/>
              </a:xfrm>
            </p:grpSpPr>
            <p:pic>
              <p:nvPicPr>
                <p:cNvPr id="161" name="Picture 285"/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4" y="1714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2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1439" y="1738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grpSp>
            <p:nvGrpSpPr>
              <p:cNvPr id="146" name="Group 287"/>
              <p:cNvGrpSpPr>
                <a:grpSpLocks/>
              </p:cNvGrpSpPr>
              <p:nvPr/>
            </p:nvGrpSpPr>
            <p:grpSpPr bwMode="auto">
              <a:xfrm>
                <a:off x="1477" y="1629"/>
                <a:ext cx="187" cy="168"/>
                <a:chOff x="1477" y="1629"/>
                <a:chExt cx="187" cy="168"/>
              </a:xfrm>
            </p:grpSpPr>
            <p:pic>
              <p:nvPicPr>
                <p:cNvPr id="159" name="Picture 288"/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7" y="1629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0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64" y="1653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7" name="Line 290"/>
              <p:cNvSpPr>
                <a:spLocks noChangeShapeType="1"/>
              </p:cNvSpPr>
              <p:nvPr/>
            </p:nvSpPr>
            <p:spPr bwMode="auto">
              <a:xfrm flipH="1">
                <a:off x="1306" y="1764"/>
                <a:ext cx="123" cy="1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8" name="Group 291"/>
              <p:cNvGrpSpPr>
                <a:grpSpLocks/>
              </p:cNvGrpSpPr>
              <p:nvPr/>
            </p:nvGrpSpPr>
            <p:grpSpPr bwMode="auto">
              <a:xfrm>
                <a:off x="1850" y="1787"/>
                <a:ext cx="187" cy="168"/>
                <a:chOff x="1850" y="1787"/>
                <a:chExt cx="187" cy="168"/>
              </a:xfrm>
            </p:grpSpPr>
            <p:pic>
              <p:nvPicPr>
                <p:cNvPr id="157" name="Picture 292"/>
                <p:cNvPicPr>
                  <a:picLocks noChangeAspect="1" noChangeArrowheads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0" y="1787"/>
                  <a:ext cx="187" cy="1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8" name="Text Box 293"/>
                <p:cNvSpPr txBox="1">
                  <a:spLocks noChangeArrowheads="1"/>
                </p:cNvSpPr>
                <p:nvPr/>
              </p:nvSpPr>
              <p:spPr bwMode="auto">
                <a:xfrm>
                  <a:off x="1937" y="1811"/>
                  <a:ext cx="49" cy="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endParaRPr lang="en-US" sz="1800"/>
                </a:p>
              </p:txBody>
            </p:sp>
          </p:grpSp>
          <p:sp>
            <p:nvSpPr>
              <p:cNvPr id="149" name="Line 294"/>
              <p:cNvSpPr>
                <a:spLocks noChangeShapeType="1"/>
              </p:cNvSpPr>
              <p:nvPr/>
            </p:nvSpPr>
            <p:spPr bwMode="auto">
              <a:xfrm>
                <a:off x="1614" y="1705"/>
                <a:ext cx="346" cy="94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0" name="Line 295"/>
              <p:cNvSpPr>
                <a:spLocks noChangeShapeType="1"/>
              </p:cNvSpPr>
              <p:nvPr/>
            </p:nvSpPr>
            <p:spPr bwMode="auto">
              <a:xfrm flipH="1" flipV="1">
                <a:off x="1589" y="1715"/>
                <a:ext cx="4" cy="51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1" name="Line 296"/>
              <p:cNvSpPr>
                <a:spLocks noChangeShapeType="1"/>
              </p:cNvSpPr>
              <p:nvPr/>
            </p:nvSpPr>
            <p:spPr bwMode="auto">
              <a:xfrm flipV="1">
                <a:off x="1501" y="1803"/>
                <a:ext cx="47" cy="72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2" name="Line 297"/>
              <p:cNvSpPr>
                <a:spLocks noChangeShapeType="1"/>
              </p:cNvSpPr>
              <p:nvPr/>
            </p:nvSpPr>
            <p:spPr bwMode="auto">
              <a:xfrm flipH="1">
                <a:off x="1421" y="1965"/>
                <a:ext cx="56" cy="3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3" name="Line 298"/>
              <p:cNvSpPr>
                <a:spLocks noChangeShapeType="1"/>
              </p:cNvSpPr>
              <p:nvPr/>
            </p:nvSpPr>
            <p:spPr bwMode="auto">
              <a:xfrm flipH="1">
                <a:off x="1686" y="2060"/>
                <a:ext cx="74" cy="10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4" name="Line 299"/>
              <p:cNvSpPr>
                <a:spLocks noChangeShapeType="1"/>
              </p:cNvSpPr>
              <p:nvPr/>
            </p:nvSpPr>
            <p:spPr bwMode="auto">
              <a:xfrm flipH="1" flipV="1">
                <a:off x="1139" y="1963"/>
                <a:ext cx="77" cy="3"/>
              </a:xfrm>
              <a:prstGeom prst="line">
                <a:avLst/>
              </a:prstGeom>
              <a:noFill/>
              <a:ln w="12600" cap="sq">
                <a:solidFill>
                  <a:srgbClr val="AF340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5" name="Line 300"/>
              <p:cNvSpPr>
                <a:spLocks noChangeShapeType="1"/>
              </p:cNvSpPr>
              <p:nvPr/>
            </p:nvSpPr>
            <p:spPr bwMode="auto">
              <a:xfrm>
                <a:off x="1049" y="1904"/>
                <a:ext cx="53" cy="29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6" name="Line 301"/>
              <p:cNvSpPr>
                <a:spLocks noChangeShapeType="1"/>
              </p:cNvSpPr>
              <p:nvPr/>
            </p:nvSpPr>
            <p:spPr bwMode="auto">
              <a:xfrm flipV="1">
                <a:off x="1366" y="1763"/>
                <a:ext cx="62" cy="13"/>
              </a:xfrm>
              <a:prstGeom prst="line">
                <a:avLst/>
              </a:prstGeom>
              <a:noFill/>
              <a:ln w="12600" cap="sq">
                <a:solidFill>
                  <a:srgbClr val="7283F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pic>
          <p:nvPicPr>
            <p:cNvPr id="31" name="Picture 30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" y="1666"/>
              <a:ext cx="35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2" name="Picture 303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" y="1666"/>
              <a:ext cx="672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" name="Text Box 304"/>
            <p:cNvSpPr txBox="1">
              <a:spLocks noChangeArrowheads="1"/>
            </p:cNvSpPr>
            <p:nvPr/>
          </p:nvSpPr>
          <p:spPr bwMode="auto">
            <a:xfrm>
              <a:off x="2951" y="1843"/>
              <a:ext cx="521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Sources</a:t>
              </a:r>
            </a:p>
          </p:txBody>
        </p:sp>
        <p:cxnSp>
          <p:nvCxnSpPr>
            <p:cNvPr id="34" name="AutoShape 305"/>
            <p:cNvCxnSpPr>
              <a:cxnSpLocks noChangeShapeType="1"/>
            </p:cNvCxnSpPr>
            <p:nvPr/>
          </p:nvCxnSpPr>
          <p:spPr bwMode="auto">
            <a:xfrm flipV="1">
              <a:off x="5242" y="2731"/>
              <a:ext cx="138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06"/>
            <p:cNvCxnSpPr>
              <a:cxnSpLocks noChangeShapeType="1"/>
            </p:cNvCxnSpPr>
            <p:nvPr/>
          </p:nvCxnSpPr>
          <p:spPr bwMode="auto">
            <a:xfrm flipH="1" flipV="1">
              <a:off x="4947" y="2731"/>
              <a:ext cx="293" cy="288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grpSp>
          <p:nvGrpSpPr>
            <p:cNvPr id="36" name="Group 307"/>
            <p:cNvGrpSpPr>
              <a:grpSpLocks/>
            </p:cNvGrpSpPr>
            <p:nvPr/>
          </p:nvGrpSpPr>
          <p:grpSpPr bwMode="auto">
            <a:xfrm>
              <a:off x="5139" y="2098"/>
              <a:ext cx="480" cy="383"/>
              <a:chOff x="5139" y="2098"/>
              <a:chExt cx="480" cy="383"/>
            </a:xfrm>
          </p:grpSpPr>
          <p:pic>
            <p:nvPicPr>
              <p:cNvPr id="88" name="Picture 308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9" name="Text Box 309"/>
              <p:cNvSpPr txBox="1">
                <a:spLocks noChangeArrowheads="1"/>
              </p:cNvSpPr>
              <p:nvPr/>
            </p:nvSpPr>
            <p:spPr bwMode="auto">
              <a:xfrm>
                <a:off x="5177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7" name="Group 310"/>
            <p:cNvGrpSpPr>
              <a:grpSpLocks/>
            </p:cNvGrpSpPr>
            <p:nvPr/>
          </p:nvGrpSpPr>
          <p:grpSpPr bwMode="auto">
            <a:xfrm>
              <a:off x="5139" y="2348"/>
              <a:ext cx="480" cy="383"/>
              <a:chOff x="5139" y="2348"/>
              <a:chExt cx="480" cy="383"/>
            </a:xfrm>
          </p:grpSpPr>
          <p:pic>
            <p:nvPicPr>
              <p:cNvPr id="86" name="Picture 311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7" name="Text Box 312"/>
              <p:cNvSpPr txBox="1">
                <a:spLocks noChangeArrowheads="1"/>
              </p:cNvSpPr>
              <p:nvPr/>
            </p:nvSpPr>
            <p:spPr bwMode="auto">
              <a:xfrm>
                <a:off x="5177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8" name="Group 313"/>
            <p:cNvGrpSpPr>
              <a:grpSpLocks/>
            </p:cNvGrpSpPr>
            <p:nvPr/>
          </p:nvGrpSpPr>
          <p:grpSpPr bwMode="auto">
            <a:xfrm>
              <a:off x="4706" y="1858"/>
              <a:ext cx="480" cy="383"/>
              <a:chOff x="4706" y="1858"/>
              <a:chExt cx="480" cy="383"/>
            </a:xfrm>
          </p:grpSpPr>
          <p:pic>
            <p:nvPicPr>
              <p:cNvPr id="84" name="Picture 314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185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5" name="Text Box 315"/>
              <p:cNvSpPr txBox="1">
                <a:spLocks noChangeArrowheads="1"/>
              </p:cNvSpPr>
              <p:nvPr/>
            </p:nvSpPr>
            <p:spPr bwMode="auto">
              <a:xfrm>
                <a:off x="4744" y="198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39" name="Group 316"/>
            <p:cNvGrpSpPr>
              <a:grpSpLocks/>
            </p:cNvGrpSpPr>
            <p:nvPr/>
          </p:nvGrpSpPr>
          <p:grpSpPr bwMode="auto">
            <a:xfrm>
              <a:off x="4706" y="2098"/>
              <a:ext cx="480" cy="383"/>
              <a:chOff x="4706" y="2098"/>
              <a:chExt cx="480" cy="383"/>
            </a:xfrm>
          </p:grpSpPr>
          <p:pic>
            <p:nvPicPr>
              <p:cNvPr id="82" name="Picture 317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09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 Box 318"/>
              <p:cNvSpPr txBox="1">
                <a:spLocks noChangeArrowheads="1"/>
              </p:cNvSpPr>
              <p:nvPr/>
            </p:nvSpPr>
            <p:spPr bwMode="auto">
              <a:xfrm>
                <a:off x="4744" y="222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grpSp>
          <p:nvGrpSpPr>
            <p:cNvPr id="40" name="Group 319"/>
            <p:cNvGrpSpPr>
              <a:grpSpLocks/>
            </p:cNvGrpSpPr>
            <p:nvPr/>
          </p:nvGrpSpPr>
          <p:grpSpPr bwMode="auto">
            <a:xfrm>
              <a:off x="4706" y="2348"/>
              <a:ext cx="480" cy="383"/>
              <a:chOff x="4706" y="2348"/>
              <a:chExt cx="480" cy="383"/>
            </a:xfrm>
          </p:grpSpPr>
          <p:pic>
            <p:nvPicPr>
              <p:cNvPr id="80" name="Picture 320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6" y="2348"/>
                <a:ext cx="480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1" name="Text Box 321"/>
              <p:cNvSpPr txBox="1">
                <a:spLocks noChangeArrowheads="1"/>
              </p:cNvSpPr>
              <p:nvPr/>
            </p:nvSpPr>
            <p:spPr bwMode="auto">
              <a:xfrm>
                <a:off x="4744" y="2476"/>
                <a:ext cx="411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50">
                    <a:solidFill>
                      <a:srgbClr val="FFFFFF"/>
                    </a:solidFill>
                    <a:latin typeface="Arial" charset="0"/>
                    <a:ea typeface="MS PGothic" charset="0"/>
                    <a:cs typeface="MS PGothic" charset="0"/>
                  </a:rPr>
                  <a:t>Models</a:t>
                </a:r>
              </a:p>
            </p:txBody>
          </p:sp>
        </p:grpSp>
        <p:pic>
          <p:nvPicPr>
            <p:cNvPr id="41" name="Picture 3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2" name="Text Box 323"/>
            <p:cNvSpPr txBox="1">
              <a:spLocks noChangeArrowheads="1"/>
            </p:cNvSpPr>
            <p:nvPr/>
          </p:nvSpPr>
          <p:spPr bwMode="auto">
            <a:xfrm>
              <a:off x="773" y="2380"/>
              <a:ext cx="469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Primary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Search</a:t>
              </a:r>
            </a:p>
          </p:txBody>
        </p:sp>
        <p:pic>
          <p:nvPicPr>
            <p:cNvPr id="43" name="Picture 3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" y="2338"/>
              <a:ext cx="624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" name="Text Box 325"/>
            <p:cNvSpPr txBox="1">
              <a:spLocks noChangeArrowheads="1"/>
            </p:cNvSpPr>
            <p:nvPr/>
          </p:nvSpPr>
          <p:spPr bwMode="auto">
            <a:xfrm>
              <a:off x="1321" y="2391"/>
              <a:ext cx="660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Candidate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Answer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Generation</a:t>
              </a:r>
            </a:p>
          </p:txBody>
        </p:sp>
        <p:pic>
          <p:nvPicPr>
            <p:cNvPr id="45" name="Picture 326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037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6" name="Picture 327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" y="3037"/>
              <a:ext cx="143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7" name="Picture 328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" y="3037"/>
              <a:ext cx="109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48" name="AutoShape 329"/>
            <p:cNvCxnSpPr>
              <a:cxnSpLocks noChangeShapeType="1"/>
            </p:cNvCxnSpPr>
            <p:nvPr/>
          </p:nvCxnSpPr>
          <p:spPr bwMode="auto">
            <a:xfrm flipH="1" flipV="1">
              <a:off x="2672" y="2626"/>
              <a:ext cx="576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330"/>
            <p:cNvCxnSpPr>
              <a:cxnSpLocks noChangeShapeType="1"/>
            </p:cNvCxnSpPr>
            <p:nvPr/>
          </p:nvCxnSpPr>
          <p:spPr bwMode="auto">
            <a:xfrm flipV="1">
              <a:off x="3249" y="2626"/>
              <a:ext cx="673" cy="43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50" name="Picture 3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" y="2122"/>
              <a:ext cx="761" cy="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51" name="Group 332"/>
            <p:cNvGrpSpPr>
              <a:grpSpLocks/>
            </p:cNvGrpSpPr>
            <p:nvPr/>
          </p:nvGrpSpPr>
          <p:grpSpPr bwMode="auto">
            <a:xfrm>
              <a:off x="846" y="1905"/>
              <a:ext cx="673" cy="464"/>
              <a:chOff x="846" y="1905"/>
              <a:chExt cx="673" cy="464"/>
            </a:xfrm>
          </p:grpSpPr>
          <p:pic>
            <p:nvPicPr>
              <p:cNvPr id="78" name="Picture 333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" y="1905"/>
                <a:ext cx="673" cy="4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Text Box 334"/>
              <p:cNvSpPr txBox="1">
                <a:spLocks noChangeArrowheads="1"/>
              </p:cNvSpPr>
              <p:nvPr/>
            </p:nvSpPr>
            <p:spPr bwMode="auto">
              <a:xfrm>
                <a:off x="892" y="2060"/>
                <a:ext cx="583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67500" tIns="35100" rIns="67500" bIns="351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900">
                    <a:solidFill>
                      <a:srgbClr val="FFFFFF"/>
                    </a:solidFill>
                    <a:ea typeface="MS PGothic" charset="0"/>
                    <a:cs typeface="MS PGothic" charset="0"/>
                  </a:rPr>
                  <a:t>Answer Sources</a:t>
                </a:r>
              </a:p>
            </p:txBody>
          </p:sp>
        </p:grpSp>
        <p:pic>
          <p:nvPicPr>
            <p:cNvPr id="52" name="Picture 335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" y="3037"/>
              <a:ext cx="804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3" name="Picture 3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" y="2121"/>
              <a:ext cx="762" cy="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4" name="Text Box 337"/>
            <p:cNvSpPr txBox="1">
              <a:spLocks noChangeArrowheads="1"/>
            </p:cNvSpPr>
            <p:nvPr/>
          </p:nvSpPr>
          <p:spPr bwMode="auto">
            <a:xfrm>
              <a:off x="2622" y="2159"/>
              <a:ext cx="533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</a:t>
              </a:r>
            </a:p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Retrieval</a:t>
              </a:r>
            </a:p>
          </p:txBody>
        </p:sp>
        <p:sp>
          <p:nvSpPr>
            <p:cNvPr id="55" name="Text Box 338"/>
            <p:cNvSpPr txBox="1">
              <a:spLocks noChangeArrowheads="1"/>
            </p:cNvSpPr>
            <p:nvPr/>
          </p:nvSpPr>
          <p:spPr bwMode="auto">
            <a:xfrm>
              <a:off x="3354" y="2158"/>
              <a:ext cx="533" cy="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4290" tIns="35100" rIns="3429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>
                  <a:solidFill>
                    <a:srgbClr val="FFFFFF"/>
                  </a:solidFill>
                  <a:ea typeface="MS PGothic" charset="0"/>
                  <a:cs typeface="MS PGothic" charset="0"/>
                </a:rPr>
                <a:t>Evidence Scoring</a:t>
              </a:r>
            </a:p>
          </p:txBody>
        </p:sp>
        <p:cxnSp>
          <p:nvCxnSpPr>
            <p:cNvPr id="56" name="AutoShape 339"/>
            <p:cNvCxnSpPr>
              <a:cxnSpLocks noChangeShapeType="1"/>
              <a:stCxn id="54" idx="3"/>
              <a:endCxn id="55" idx="1"/>
            </p:cNvCxnSpPr>
            <p:nvPr/>
          </p:nvCxnSpPr>
          <p:spPr bwMode="auto">
            <a:xfrm>
              <a:off x="3156" y="2357"/>
              <a:ext cx="198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340"/>
            <p:cNvCxnSpPr>
              <a:cxnSpLocks noChangeShapeType="1"/>
            </p:cNvCxnSpPr>
            <p:nvPr/>
          </p:nvCxnSpPr>
          <p:spPr bwMode="auto">
            <a:xfrm flipV="1">
              <a:off x="747" y="3280"/>
              <a:ext cx="111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8" name="Text Box 341"/>
            <p:cNvSpPr txBox="1">
              <a:spLocks noChangeArrowheads="1"/>
            </p:cNvSpPr>
            <p:nvPr/>
          </p:nvSpPr>
          <p:spPr bwMode="auto">
            <a:xfrm>
              <a:off x="4584" y="1389"/>
              <a:ext cx="1106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Learned Models</a:t>
              </a:r>
            </a:p>
            <a:p>
              <a:pPr algn="ctr"/>
              <a:r>
                <a:rPr lang="en-US" sz="1050" i="1" dirty="0">
                  <a:solidFill>
                    <a:srgbClr val="FFFFFF"/>
                  </a:solidFill>
                  <a:ea typeface="Microsoft YaHei" charset="0"/>
                  <a:cs typeface="Microsoft YaHei" charset="0"/>
                </a:rPr>
                <a:t>help combine and weigh the Evidence</a:t>
              </a:r>
            </a:p>
          </p:txBody>
        </p:sp>
        <p:cxnSp>
          <p:nvCxnSpPr>
            <p:cNvPr id="59" name="AutoShape 342"/>
            <p:cNvCxnSpPr>
              <a:cxnSpLocks noChangeShapeType="1"/>
            </p:cNvCxnSpPr>
            <p:nvPr/>
          </p:nvCxnSpPr>
          <p:spPr bwMode="auto">
            <a:xfrm>
              <a:off x="983" y="3494"/>
              <a:ext cx="387" cy="32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343"/>
            <p:cNvCxnSpPr>
              <a:cxnSpLocks noChangeShapeType="1"/>
            </p:cNvCxnSpPr>
            <p:nvPr/>
          </p:nvCxnSpPr>
          <p:spPr bwMode="auto">
            <a:xfrm flipV="1">
              <a:off x="4129" y="3478"/>
              <a:ext cx="161" cy="419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1" name="Picture 344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" y="3579"/>
              <a:ext cx="807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2" name="Picture 345"/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" y="3579"/>
              <a:ext cx="1065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cxnSp>
          <p:nvCxnSpPr>
            <p:cNvPr id="63" name="AutoShape 346"/>
            <p:cNvCxnSpPr>
              <a:cxnSpLocks noChangeShapeType="1"/>
            </p:cNvCxnSpPr>
            <p:nvPr/>
          </p:nvCxnSpPr>
          <p:spPr bwMode="auto">
            <a:xfrm>
              <a:off x="2123" y="381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64" name="Picture 347"/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" y="3675"/>
              <a:ext cx="804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5" name="Picture 34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" y="3675"/>
              <a:ext cx="1097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6" name="Text Box 349"/>
            <p:cNvSpPr txBox="1">
              <a:spLocks noChangeArrowheads="1"/>
            </p:cNvSpPr>
            <p:nvPr/>
          </p:nvSpPr>
          <p:spPr bwMode="auto">
            <a:xfrm>
              <a:off x="2205" y="3696"/>
              <a:ext cx="1084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Hypothesis and 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Evidence Scoring</a:t>
              </a:r>
            </a:p>
          </p:txBody>
        </p:sp>
        <p:cxnSp>
          <p:nvCxnSpPr>
            <p:cNvPr id="67" name="AutoShape 350"/>
            <p:cNvCxnSpPr>
              <a:cxnSpLocks noChangeShapeType="1"/>
            </p:cNvCxnSpPr>
            <p:nvPr/>
          </p:nvCxnSpPr>
          <p:spPr bwMode="auto">
            <a:xfrm>
              <a:off x="2155" y="3912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351"/>
            <p:cNvCxnSpPr>
              <a:cxnSpLocks noChangeShapeType="1"/>
            </p:cNvCxnSpPr>
            <p:nvPr/>
          </p:nvCxnSpPr>
          <p:spPr bwMode="auto">
            <a:xfrm>
              <a:off x="981" y="3484"/>
              <a:ext cx="451" cy="428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352"/>
            <p:cNvCxnSpPr>
              <a:cxnSpLocks noChangeShapeType="1"/>
            </p:cNvCxnSpPr>
            <p:nvPr/>
          </p:nvCxnSpPr>
          <p:spPr bwMode="auto">
            <a:xfrm flipV="1">
              <a:off x="4035" y="3089"/>
              <a:ext cx="528" cy="395"/>
            </a:xfrm>
            <a:prstGeom prst="bentConnector3">
              <a:avLst>
                <a:gd name="adj1" fmla="val 50000"/>
              </a:avLst>
            </a:prstGeom>
            <a:noFill/>
            <a:ln w="19080" cap="sq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0" name="Rectangle 353"/>
            <p:cNvSpPr>
              <a:spLocks noChangeArrowheads="1"/>
            </p:cNvSpPr>
            <p:nvPr/>
          </p:nvSpPr>
          <p:spPr bwMode="auto">
            <a:xfrm flipV="1">
              <a:off x="4322" y="3405"/>
              <a:ext cx="143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 sz="1350"/>
            </a:p>
          </p:txBody>
        </p:sp>
        <p:pic>
          <p:nvPicPr>
            <p:cNvPr id="71" name="Picture 354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45"/>
              <a:ext cx="907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2" name="Picture 3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" y="3648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Text Box 356"/>
            <p:cNvSpPr txBox="1">
              <a:spLocks noChangeArrowheads="1"/>
            </p:cNvSpPr>
            <p:nvPr/>
          </p:nvSpPr>
          <p:spPr bwMode="auto">
            <a:xfrm>
              <a:off x="3456" y="3696"/>
              <a:ext cx="576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Merging &amp;</a:t>
              </a:r>
            </a:p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Ranking</a:t>
              </a:r>
            </a:p>
          </p:txBody>
        </p:sp>
        <p:cxnSp>
          <p:nvCxnSpPr>
            <p:cNvPr id="74" name="AutoShape 357"/>
            <p:cNvCxnSpPr>
              <a:cxnSpLocks noChangeShapeType="1"/>
            </p:cNvCxnSpPr>
            <p:nvPr/>
          </p:nvCxnSpPr>
          <p:spPr bwMode="auto">
            <a:xfrm>
              <a:off x="3274" y="3936"/>
              <a:ext cx="97" cy="0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5" name="AutoShape 358"/>
            <p:cNvCxnSpPr>
              <a:cxnSpLocks noChangeShapeType="1"/>
            </p:cNvCxnSpPr>
            <p:nvPr/>
          </p:nvCxnSpPr>
          <p:spPr bwMode="auto">
            <a:xfrm>
              <a:off x="3287" y="3855"/>
              <a:ext cx="97" cy="1"/>
            </a:xfrm>
            <a:prstGeom prst="straightConnector1">
              <a:avLst/>
            </a:prstGeom>
            <a:noFill/>
            <a:ln w="1908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pic>
          <p:nvPicPr>
            <p:cNvPr id="76" name="Picture 35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3039"/>
              <a:ext cx="721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7" name="Text Box 360"/>
            <p:cNvSpPr txBox="1">
              <a:spLocks noChangeArrowheads="1"/>
            </p:cNvSpPr>
            <p:nvPr/>
          </p:nvSpPr>
          <p:spPr bwMode="auto">
            <a:xfrm>
              <a:off x="3985" y="3072"/>
              <a:ext cx="610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900">
                  <a:solidFill>
                    <a:srgbClr val="000000"/>
                  </a:solidFill>
                  <a:ea typeface="Microsoft YaHei" charset="0"/>
                  <a:cs typeface="Microsoft YaHei" charset="0"/>
                </a:rPr>
                <a:t>Synthesis</a:t>
              </a:r>
            </a:p>
          </p:txBody>
        </p:sp>
      </p:grpSp>
      <p:sp>
        <p:nvSpPr>
          <p:cNvPr id="365" name="6-Point Star 364"/>
          <p:cNvSpPr/>
          <p:nvPr/>
        </p:nvSpPr>
        <p:spPr>
          <a:xfrm>
            <a:off x="5746551" y="3071217"/>
            <a:ext cx="265510" cy="332184"/>
          </a:xfrm>
          <a:prstGeom prst="star6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5596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Often the same answer comes in many variants.</a:t>
            </a:r>
          </a:p>
          <a:p>
            <a:pPr lvl="1"/>
            <a:r>
              <a:rPr lang="en-US" dirty="0" smtClean="0"/>
              <a:t>Splits evidence across these variants.</a:t>
            </a:r>
          </a:p>
          <a:p>
            <a:pPr lvl="1"/>
            <a:r>
              <a:rPr lang="en-US" dirty="0" smtClean="0"/>
              <a:t>Classifier might be trying to distinguish between these variants.</a:t>
            </a:r>
          </a:p>
          <a:p>
            <a:pPr lvl="1"/>
            <a:endParaRPr lang="en-US" dirty="0"/>
          </a:p>
          <a:p>
            <a:r>
              <a:rPr lang="en-US" dirty="0" smtClean="0"/>
              <a:t>Idea is to detect what are equivalent answers and merge them.</a:t>
            </a:r>
          </a:p>
          <a:p>
            <a:pPr lvl="1"/>
            <a:r>
              <a:rPr lang="en-US" dirty="0" smtClean="0"/>
              <a:t>Detection involves a bunch of morphological, and table lookup mergers.</a:t>
            </a:r>
          </a:p>
          <a:p>
            <a:endParaRPr lang="en-US" dirty="0"/>
          </a:p>
          <a:p>
            <a:r>
              <a:rPr lang="en-US" dirty="0" smtClean="0"/>
              <a:t>One has to also select the correct canonical form for the equivalent answers.</a:t>
            </a:r>
          </a:p>
          <a:p>
            <a:pPr lvl="1"/>
            <a:r>
              <a:rPr lang="en-US" dirty="0" smtClean="0"/>
              <a:t>E.g., JFK vs. JFK International Airport</a:t>
            </a:r>
            <a:endParaRPr lang="en-US" dirty="0"/>
          </a:p>
          <a:p>
            <a:pPr lvl="1"/>
            <a:r>
              <a:rPr lang="en-US" dirty="0" smtClean="0"/>
              <a:t>Choose the textual form that has the best support.</a:t>
            </a:r>
          </a:p>
          <a:p>
            <a:endParaRPr lang="en-US" dirty="0"/>
          </a:p>
          <a:p>
            <a:r>
              <a:rPr lang="en-US" dirty="0" smtClean="0"/>
              <a:t>Feature Merging is done via any aggregate method.</a:t>
            </a:r>
          </a:p>
          <a:p>
            <a:pPr lvl="1"/>
            <a:r>
              <a:rPr lang="en-US" dirty="0" smtClean="0"/>
              <a:t>Decay sum works the best as it distinguishes the case where </a:t>
            </a:r>
          </a:p>
          <a:p>
            <a:pPr marL="342900" lvl="1" indent="0">
              <a:buNone/>
            </a:pPr>
            <a:r>
              <a:rPr lang="en-US" dirty="0" smtClean="0"/>
              <a:t>    few strong evidences are better than multiple weak evidences.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can we get computers to answer questions?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23348"/>
              </p:ext>
            </p:extLst>
          </p:nvPr>
        </p:nvGraphicFramePr>
        <p:xfrm>
          <a:off x="3200400" y="954944"/>
          <a:ext cx="2730500" cy="891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17381"/>
              </p:ext>
            </p:extLst>
          </p:nvPr>
        </p:nvGraphicFramePr>
        <p:xfrm>
          <a:off x="3454400" y="1154565"/>
          <a:ext cx="2730500" cy="891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8858"/>
              </p:ext>
            </p:extLst>
          </p:nvPr>
        </p:nvGraphicFramePr>
        <p:xfrm>
          <a:off x="3746500" y="1408565"/>
          <a:ext cx="2730500" cy="891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3" y="2441379"/>
            <a:ext cx="2409825" cy="1419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64" y="3029720"/>
            <a:ext cx="1966247" cy="1282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3852" y="2349485"/>
            <a:ext cx="21897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Pre-constructed Knowledge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44993" y="3864100"/>
            <a:ext cx="21897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On-demand reading</a:t>
            </a:r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248834" y="4312616"/>
            <a:ext cx="1634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Reasoning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18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Logistic Regression for ranking.</a:t>
            </a:r>
          </a:p>
          <a:p>
            <a:pPr lvl="1"/>
            <a:r>
              <a:rPr lang="en-US" dirty="0" smtClean="0"/>
              <a:t>Well do classification and use the probability of relevance as ranking score.</a:t>
            </a:r>
          </a:p>
          <a:p>
            <a:pPr lvl="1"/>
            <a:endParaRPr lang="en-US" dirty="0"/>
          </a:p>
          <a:p>
            <a:r>
              <a:rPr lang="en-US" dirty="0" smtClean="0"/>
              <a:t>Many ML issues arise.</a:t>
            </a:r>
          </a:p>
          <a:p>
            <a:pPr lvl="1"/>
            <a:r>
              <a:rPr lang="en-US" dirty="0" smtClean="0"/>
              <a:t>Class imbalance	</a:t>
            </a:r>
            <a:r>
              <a:rPr lang="en-US" dirty="0" smtClean="0">
                <a:sym typeface="Wingdings"/>
              </a:rPr>
              <a:t> Do instance weighting.</a:t>
            </a:r>
            <a:endParaRPr lang="en-US" dirty="0" smtClean="0"/>
          </a:p>
          <a:p>
            <a:pPr lvl="1"/>
            <a:r>
              <a:rPr lang="en-US" dirty="0" smtClean="0"/>
              <a:t>Per query feature distribution	</a:t>
            </a:r>
            <a:r>
              <a:rPr lang="en-US" dirty="0" smtClean="0">
                <a:sym typeface="Wingdings"/>
              </a:rPr>
              <a:t> Normalize feature values per clue.</a:t>
            </a:r>
            <a:endParaRPr lang="en-US" dirty="0" smtClean="0"/>
          </a:p>
          <a:p>
            <a:pPr lvl="1"/>
            <a:r>
              <a:rPr lang="en-US" dirty="0" smtClean="0"/>
              <a:t>Few examples for some question classes </a:t>
            </a:r>
            <a:r>
              <a:rPr lang="en-US" dirty="0" smtClean="0">
                <a:sym typeface="Wingdings"/>
              </a:rPr>
              <a:t> Transfer learning</a:t>
            </a:r>
          </a:p>
          <a:p>
            <a:pPr lvl="1"/>
            <a:r>
              <a:rPr lang="en-US" dirty="0" smtClean="0">
                <a:sym typeface="Wingdings"/>
              </a:rPr>
              <a:t>Missing feature values versus zero  Impute (</a:t>
            </a:r>
            <a:r>
              <a:rPr lang="en-US" dirty="0" err="1" smtClean="0">
                <a:sym typeface="Wingdings"/>
              </a:rPr>
              <a:t>i.e</a:t>
            </a:r>
            <a:r>
              <a:rPr lang="en-US" dirty="0" smtClean="0">
                <a:sym typeface="Wingdings"/>
              </a:rPr>
              <a:t>, add a MISSING value).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/>
              <a:t>Evidence Diffusion</a:t>
            </a:r>
          </a:p>
          <a:p>
            <a:pPr lvl="1"/>
            <a:r>
              <a:rPr lang="en-US" dirty="0" smtClean="0"/>
              <a:t>Candidate answers can sometimes contain related words.</a:t>
            </a:r>
          </a:p>
          <a:p>
            <a:pPr marL="342900" lvl="1" indent="0">
              <a:buNone/>
            </a:pPr>
            <a:r>
              <a:rPr lang="en-US" dirty="0" smtClean="0"/>
              <a:t>E.g., Pyongyang and North Korea can both be answers for a query about the country in which </a:t>
            </a:r>
            <a:r>
              <a:rPr lang="en-US" dirty="0" err="1" smtClean="0"/>
              <a:t>Sunan</a:t>
            </a:r>
            <a:r>
              <a:rPr lang="en-US" dirty="0" smtClean="0"/>
              <a:t> International Airport is located.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 smtClean="0"/>
              <a:t>If we have evidence for Pyongyang then we have some “diffused” evidence for North Korea.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 smtClean="0"/>
              <a:t>The idea here is to learn a weighted combination of original + diffused features.</a:t>
            </a:r>
          </a:p>
        </p:txBody>
      </p:sp>
    </p:spTree>
    <p:extLst>
      <p:ext uri="{BB962C8B-B14F-4D97-AF65-F5344CB8AC3E}">
        <p14:creationId xmlns:p14="http://schemas.microsoft.com/office/powerpoint/2010/main" val="7711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Impressive feat beating Human on a challenging task.</a:t>
            </a:r>
          </a:p>
          <a:p>
            <a:endParaRPr lang="en-US" dirty="0"/>
          </a:p>
          <a:p>
            <a:r>
              <a:rPr lang="en-US" dirty="0" smtClean="0"/>
              <a:t>Key take-homes:</a:t>
            </a:r>
          </a:p>
          <a:p>
            <a:pPr lvl="1"/>
            <a:r>
              <a:rPr lang="en-US" dirty="0" smtClean="0"/>
              <a:t>A huge system with multiple stages.</a:t>
            </a:r>
          </a:p>
          <a:p>
            <a:pPr lvl="1"/>
            <a:r>
              <a:rPr lang="en-US" dirty="0" smtClean="0"/>
              <a:t>Multiple representations and approaches used in every stage.</a:t>
            </a:r>
          </a:p>
          <a:p>
            <a:pPr lvl="1"/>
            <a:r>
              <a:rPr lang="en-US" dirty="0" smtClean="0"/>
              <a:t>Every component is tuned to optimize some internal + end metric.</a:t>
            </a:r>
          </a:p>
          <a:p>
            <a:pPr lvl="1"/>
            <a:r>
              <a:rPr lang="en-US" dirty="0" smtClean="0"/>
              <a:t>Explicit evidence collection is a key distinguishing feature.</a:t>
            </a:r>
          </a:p>
          <a:p>
            <a:pPr lvl="1"/>
            <a:r>
              <a:rPr lang="en-US" dirty="0" smtClean="0"/>
              <a:t>Type coercion is also a key component for success.</a:t>
            </a:r>
          </a:p>
          <a:p>
            <a:endParaRPr lang="en-US" dirty="0"/>
          </a:p>
          <a:p>
            <a:r>
              <a:rPr lang="en-US" dirty="0" smtClean="0"/>
              <a:t>Currently IBM is looking to convert Watson to do useful things </a:t>
            </a:r>
            <a:r>
              <a:rPr lang="en-US" dirty="0" smtClean="0">
                <a:sym typeface="Wingdings"/>
              </a:rPr>
              <a:t>.</a:t>
            </a:r>
          </a:p>
          <a:p>
            <a:pPr marL="342900" lvl="1" indent="0">
              <a:buNone/>
            </a:pPr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333" y="1568160"/>
            <a:ext cx="173657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Language modeling</a:t>
            </a:r>
          </a:p>
          <a:p>
            <a:r>
              <a:rPr lang="en-US" sz="1350" dirty="0"/>
              <a:t>Text classification</a:t>
            </a:r>
          </a:p>
          <a:p>
            <a:r>
              <a:rPr lang="en-US" sz="1350" dirty="0"/>
              <a:t>POS tagging</a:t>
            </a:r>
          </a:p>
          <a:p>
            <a:r>
              <a:rPr lang="en-US" sz="1350" dirty="0"/>
              <a:t>Syntactic parsing</a:t>
            </a:r>
          </a:p>
          <a:p>
            <a:r>
              <a:rPr lang="en-US" sz="1350" dirty="0"/>
              <a:t>Entity recognition</a:t>
            </a:r>
          </a:p>
          <a:p>
            <a:r>
              <a:rPr lang="en-US" sz="1350" dirty="0"/>
              <a:t>Relation extraction</a:t>
            </a:r>
          </a:p>
          <a:p>
            <a:r>
              <a:rPr lang="en-US" sz="1350" dirty="0"/>
              <a:t>Event extraction</a:t>
            </a:r>
          </a:p>
          <a:p>
            <a:r>
              <a:rPr lang="en-US" sz="1350" dirty="0"/>
              <a:t>Information retrieval</a:t>
            </a:r>
          </a:p>
          <a:p>
            <a:r>
              <a:rPr lang="en-US" sz="1350" dirty="0"/>
              <a:t>Question answering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8721" y="1568160"/>
            <a:ext cx="1836103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Semantic role labeling</a:t>
            </a:r>
          </a:p>
          <a:p>
            <a:r>
              <a:rPr lang="en-US" sz="1350" dirty="0"/>
              <a:t>Semantic parsing</a:t>
            </a:r>
          </a:p>
          <a:p>
            <a:r>
              <a:rPr lang="en-US" sz="1350" dirty="0"/>
              <a:t>Machine translation</a:t>
            </a:r>
          </a:p>
          <a:p>
            <a:r>
              <a:rPr lang="en-US" sz="1350" dirty="0"/>
              <a:t>Summarization</a:t>
            </a:r>
          </a:p>
          <a:p>
            <a:r>
              <a:rPr lang="en-US" sz="1350" dirty="0"/>
              <a:t>Speech recognition</a:t>
            </a:r>
          </a:p>
          <a:p>
            <a:r>
              <a:rPr lang="en-US" sz="1350" dirty="0"/>
              <a:t>Textual entailment</a:t>
            </a:r>
          </a:p>
          <a:p>
            <a:r>
              <a:rPr lang="en-US" sz="1350" dirty="0"/>
              <a:t>Discourse relations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333" y="894241"/>
            <a:ext cx="24234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What (I think) we covered </a:t>
            </a:r>
          </a:p>
          <a:p>
            <a:r>
              <a:rPr lang="en-US" sz="1350" u="sng" dirty="0"/>
              <a:t>in class</a:t>
            </a:r>
            <a:endParaRPr lang="en-US" sz="135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658721" y="894240"/>
            <a:ext cx="24234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/>
              <a:t>Other cool NLP stuff</a:t>
            </a:r>
            <a:endParaRPr lang="en-US" sz="135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77569" y="3687121"/>
            <a:ext cx="17236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Also a bit about how to model a task as a ML problem.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41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Probability of word sequences</a:t>
            </a:r>
          </a:p>
          <a:p>
            <a:endParaRPr lang="en-US" dirty="0"/>
          </a:p>
          <a:p>
            <a:r>
              <a:rPr lang="en-US" dirty="0" smtClean="0"/>
              <a:t>Maximum likelihood estimation</a:t>
            </a:r>
          </a:p>
          <a:p>
            <a:endParaRPr lang="en-US" dirty="0"/>
          </a:p>
          <a:p>
            <a:r>
              <a:rPr lang="en-US" dirty="0" smtClean="0"/>
              <a:t>Zero probability issue.</a:t>
            </a:r>
          </a:p>
          <a:p>
            <a:endParaRPr lang="en-US" dirty="0"/>
          </a:p>
          <a:p>
            <a:r>
              <a:rPr lang="en-US" dirty="0" smtClean="0"/>
              <a:t>Smoothing techniques.</a:t>
            </a:r>
          </a:p>
          <a:p>
            <a:pPr lvl="1"/>
            <a:r>
              <a:rPr lang="en-US" dirty="0" smtClean="0"/>
              <a:t>Steal from the haves and give it to the have-nots.</a:t>
            </a:r>
          </a:p>
          <a:p>
            <a:pPr lvl="1"/>
            <a:r>
              <a:rPr lang="en-US" dirty="0" smtClean="0"/>
              <a:t>Add-1</a:t>
            </a:r>
          </a:p>
          <a:p>
            <a:pPr lvl="1"/>
            <a:endParaRPr lang="en-US" dirty="0"/>
          </a:p>
          <a:p>
            <a:r>
              <a:rPr lang="en-US" dirty="0" smtClean="0"/>
              <a:t>Perplexity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50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Spam/Ham, Document Categorization etc.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Bayesian Classifier</a:t>
            </a:r>
          </a:p>
          <a:p>
            <a:pPr lvl="1"/>
            <a:r>
              <a:rPr lang="en-US" dirty="0" smtClean="0"/>
              <a:t>Generative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Maximum Entropy Classifier</a:t>
            </a:r>
          </a:p>
          <a:p>
            <a:pPr lvl="1"/>
            <a:r>
              <a:rPr lang="en-US" dirty="0" smtClean="0"/>
              <a:t>Discriminative </a:t>
            </a:r>
          </a:p>
          <a:p>
            <a:pPr lvl="1"/>
            <a:r>
              <a:rPr lang="en-US" dirty="0" smtClean="0"/>
              <a:t>Find parameters that maximize the likelihood of the data.</a:t>
            </a:r>
          </a:p>
          <a:p>
            <a:pPr lvl="1"/>
            <a:r>
              <a:rPr lang="en-US" dirty="0" smtClean="0"/>
              <a:t>Use gradient descent for optimization.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6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Sequence modeling task.</a:t>
            </a:r>
          </a:p>
          <a:p>
            <a:pPr lvl="1"/>
            <a:r>
              <a:rPr lang="en-US" dirty="0" smtClean="0"/>
              <a:t>Input: Sequence of words</a:t>
            </a:r>
          </a:p>
          <a:p>
            <a:pPr lvl="1"/>
            <a:r>
              <a:rPr lang="en-US" dirty="0" smtClean="0"/>
              <a:t>Output: Sequence of tags.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dirty="0" smtClean="0"/>
              <a:t>Transition probabilities</a:t>
            </a:r>
          </a:p>
          <a:p>
            <a:pPr lvl="1"/>
            <a:r>
              <a:rPr lang="en-US" dirty="0" smtClean="0"/>
              <a:t>Emission probabilities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Viterbi Decoding </a:t>
            </a:r>
          </a:p>
          <a:p>
            <a:pPr lvl="1"/>
            <a:endParaRPr lang="en-US" dirty="0"/>
          </a:p>
          <a:p>
            <a:r>
              <a:rPr lang="en-US" dirty="0" smtClean="0"/>
              <a:t>Supervised Approach</a:t>
            </a:r>
          </a:p>
          <a:p>
            <a:pPr lvl="1"/>
            <a:r>
              <a:rPr lang="en-US" dirty="0" smtClean="0"/>
              <a:t>Learn probabilities from training data.</a:t>
            </a:r>
          </a:p>
          <a:p>
            <a:pPr lvl="1"/>
            <a:endParaRPr lang="en-US" dirty="0"/>
          </a:p>
          <a:p>
            <a:r>
              <a:rPr lang="en-US" dirty="0" smtClean="0"/>
              <a:t>Unsupervised Approach</a:t>
            </a:r>
          </a:p>
          <a:p>
            <a:pPr lvl="1"/>
            <a:r>
              <a:rPr lang="en-US" dirty="0" smtClean="0"/>
              <a:t>Use Expectation Maximization.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65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Extract syntactic structure in text.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Constituency</a:t>
            </a:r>
          </a:p>
          <a:p>
            <a:pPr lvl="1"/>
            <a:r>
              <a:rPr lang="en-US" dirty="0" smtClean="0"/>
              <a:t>Probabilistic Context Free grammar</a:t>
            </a:r>
          </a:p>
          <a:p>
            <a:pPr lvl="1"/>
            <a:r>
              <a:rPr lang="en-US" dirty="0" smtClean="0"/>
              <a:t>MLE estimation of rules.</a:t>
            </a:r>
          </a:p>
          <a:p>
            <a:pPr lvl="1"/>
            <a:r>
              <a:rPr lang="en-US" dirty="0" smtClean="0"/>
              <a:t>CYK Parser with dynamic programming decoding.</a:t>
            </a:r>
          </a:p>
          <a:p>
            <a:endParaRPr lang="en-US" dirty="0"/>
          </a:p>
          <a:p>
            <a:r>
              <a:rPr lang="en-US" dirty="0" smtClean="0"/>
              <a:t>Dependency</a:t>
            </a:r>
          </a:p>
          <a:p>
            <a:pPr lvl="1"/>
            <a:r>
              <a:rPr lang="en-US" dirty="0" smtClean="0"/>
              <a:t>Transition-based Parsing</a:t>
            </a:r>
          </a:p>
          <a:p>
            <a:pPr lvl="1"/>
            <a:r>
              <a:rPr lang="en-US" dirty="0" smtClean="0"/>
              <a:t>Predict one of four actions.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48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Named entity recognition</a:t>
            </a:r>
          </a:p>
          <a:p>
            <a:pPr lvl="1"/>
            <a:r>
              <a:rPr lang="en-US" dirty="0" smtClean="0"/>
              <a:t>HMM</a:t>
            </a:r>
          </a:p>
          <a:p>
            <a:pPr lvl="1"/>
            <a:r>
              <a:rPr lang="en-US" dirty="0" smtClean="0"/>
              <a:t>MEMM</a:t>
            </a:r>
          </a:p>
          <a:p>
            <a:pPr lvl="1"/>
            <a:r>
              <a:rPr lang="en-US" dirty="0" smtClean="0"/>
              <a:t>Fine-grained models (FIGER)</a:t>
            </a:r>
          </a:p>
          <a:p>
            <a:pPr lvl="1"/>
            <a:endParaRPr lang="en-US" dirty="0"/>
          </a:p>
          <a:p>
            <a:r>
              <a:rPr lang="en-US" dirty="0" smtClean="0"/>
              <a:t>Relation extraction</a:t>
            </a:r>
          </a:p>
          <a:p>
            <a:pPr lvl="1"/>
            <a:r>
              <a:rPr lang="en-US" dirty="0" smtClean="0"/>
              <a:t>Bootstrapping</a:t>
            </a:r>
          </a:p>
          <a:p>
            <a:pPr lvl="1"/>
            <a:r>
              <a:rPr lang="en-US" dirty="0" smtClean="0"/>
              <a:t>Supervised</a:t>
            </a:r>
          </a:p>
          <a:p>
            <a:pPr lvl="1"/>
            <a:r>
              <a:rPr lang="en-US" dirty="0" smtClean="0"/>
              <a:t>Distant supervision</a:t>
            </a:r>
          </a:p>
          <a:p>
            <a:endParaRPr lang="en-US" dirty="0"/>
          </a:p>
          <a:p>
            <a:r>
              <a:rPr lang="en-US" dirty="0" smtClean="0"/>
              <a:t>Event Extraction</a:t>
            </a:r>
          </a:p>
          <a:p>
            <a:pPr lvl="1"/>
            <a:r>
              <a:rPr lang="en-US" dirty="0" smtClean="0"/>
              <a:t>Supervised pipeline</a:t>
            </a:r>
          </a:p>
          <a:p>
            <a:pPr lvl="1"/>
            <a:r>
              <a:rPr lang="en-US" dirty="0" smtClean="0"/>
              <a:t>Distant supervision</a:t>
            </a:r>
          </a:p>
          <a:p>
            <a:pPr lvl="1"/>
            <a:r>
              <a:rPr lang="en-US" dirty="0" smtClean="0"/>
              <a:t>Discovering schemas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88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Finding documents that are relevant to a query.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Vector space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Probabilistic Language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Learning to rank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6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Reading-based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9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Reading-based QA from unstructured texts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18587" y="1404849"/>
            <a:ext cx="5006054" cy="2623721"/>
            <a:chOff x="361062" y="1109977"/>
            <a:chExt cx="8160638" cy="3968194"/>
          </a:xfrm>
        </p:grpSpPr>
        <p:sp>
          <p:nvSpPr>
            <p:cNvPr id="9" name="TextBox 8"/>
            <p:cNvSpPr txBox="1"/>
            <p:nvPr/>
          </p:nvSpPr>
          <p:spPr>
            <a:xfrm>
              <a:off x="361062" y="1352751"/>
              <a:ext cx="2453217" cy="87279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050" dirty="0"/>
            </a:p>
            <a:p>
              <a:pPr algn="ctr"/>
              <a:r>
                <a:rPr lang="en-US" sz="1050" dirty="0"/>
                <a:t>Question Text</a:t>
              </a:r>
            </a:p>
            <a:p>
              <a:pPr algn="ctr"/>
              <a:endParaRPr lang="en-US" sz="105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62" y="3352800"/>
              <a:ext cx="2427435" cy="142959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178299" y="3352800"/>
              <a:ext cx="2235199" cy="1725371"/>
              <a:chOff x="3556000" y="3430596"/>
              <a:chExt cx="2235199" cy="172537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000" y="3430596"/>
                <a:ext cx="1511300" cy="1255471"/>
              </a:xfrm>
              <a:prstGeom prst="rect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974" y="3590261"/>
                <a:ext cx="1561925" cy="1255471"/>
              </a:xfrm>
              <a:prstGeom prst="rect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7450" y="3742661"/>
                <a:ext cx="1511300" cy="1255471"/>
              </a:xfrm>
              <a:prstGeom prst="rect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224" y="3900496"/>
                <a:ext cx="1574975" cy="1255471"/>
              </a:xfrm>
              <a:prstGeom prst="rect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314" y="1109977"/>
              <a:ext cx="1510417" cy="1224211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cxnSp>
          <p:nvCxnSpPr>
            <p:cNvPr id="13" name="Straight Arrow Connector 12"/>
            <p:cNvCxnSpPr>
              <a:stCxn id="9" idx="3"/>
              <a:endCxn id="25" idx="1"/>
            </p:cNvCxnSpPr>
            <p:nvPr/>
          </p:nvCxnSpPr>
          <p:spPr>
            <a:xfrm flipV="1">
              <a:off x="2814279" y="1722083"/>
              <a:ext cx="1269036" cy="67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788497" y="4114800"/>
              <a:ext cx="1269035" cy="95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redefined Process 14"/>
            <p:cNvSpPr/>
            <p:nvPr/>
          </p:nvSpPr>
          <p:spPr>
            <a:xfrm>
              <a:off x="6743700" y="2654300"/>
              <a:ext cx="1778000" cy="698500"/>
            </a:xfrm>
            <a:prstGeom prst="flowChartPredefined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Search</a:t>
              </a:r>
            </a:p>
            <a:p>
              <a:pPr algn="ctr"/>
              <a:r>
                <a:rPr lang="en-US" sz="1050" dirty="0"/>
                <a:t>+ Scoring</a:t>
              </a:r>
            </a:p>
          </p:txBody>
        </p:sp>
        <p:cxnSp>
          <p:nvCxnSpPr>
            <p:cNvPr id="26" name="Elbow Connector 25"/>
            <p:cNvCxnSpPr>
              <a:endCxn id="15" idx="0"/>
            </p:cNvCxnSpPr>
            <p:nvPr/>
          </p:nvCxnSpPr>
          <p:spPr>
            <a:xfrm>
              <a:off x="5593733" y="1587502"/>
              <a:ext cx="2038967" cy="106679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24" idx="3"/>
              <a:endCxn id="15" idx="2"/>
            </p:cNvCxnSpPr>
            <p:nvPr/>
          </p:nvCxnSpPr>
          <p:spPr>
            <a:xfrm flipV="1">
              <a:off x="6413498" y="3352800"/>
              <a:ext cx="1219202" cy="109763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stCxn id="15" idx="3"/>
          </p:cNvCxnSpPr>
          <p:nvPr/>
        </p:nvCxnSpPr>
        <p:spPr>
          <a:xfrm flipV="1">
            <a:off x="5224641" y="2647951"/>
            <a:ext cx="433209" cy="8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57850" y="2399381"/>
            <a:ext cx="1058198" cy="577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050" dirty="0"/>
          </a:p>
          <a:p>
            <a:pPr algn="ctr"/>
            <a:r>
              <a:rPr lang="en-US" sz="1050" dirty="0"/>
              <a:t>Answers</a:t>
            </a:r>
          </a:p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670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NLP.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303035" y="3664840"/>
            <a:ext cx="1422482" cy="1129079"/>
            <a:chOff x="5733552" y="4400970"/>
            <a:chExt cx="2953248" cy="2170895"/>
          </a:xfrm>
        </p:grpSpPr>
        <p:sp>
          <p:nvSpPr>
            <p:cNvPr id="8" name="TextBox 7"/>
            <p:cNvSpPr txBox="1"/>
            <p:nvPr/>
          </p:nvSpPr>
          <p:spPr>
            <a:xfrm>
              <a:off x="5733552" y="4400970"/>
              <a:ext cx="2171191" cy="44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Science</a:t>
              </a:r>
              <a:endParaRPr lang="en-US" sz="9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2" y="4793354"/>
              <a:ext cx="2953248" cy="17785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1403636" y="3664840"/>
            <a:ext cx="1627897" cy="1282522"/>
            <a:chOff x="457195" y="4381520"/>
            <a:chExt cx="3379714" cy="24659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6" y="4802391"/>
              <a:ext cx="3379713" cy="2045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457195" y="4381520"/>
              <a:ext cx="2594026" cy="44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Web Technologies</a:t>
              </a:r>
              <a:endParaRPr lang="en-US" sz="9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74312" y="1964053"/>
            <a:ext cx="1249457" cy="888532"/>
            <a:chOff x="5733552" y="2312297"/>
            <a:chExt cx="2594027" cy="1708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3552" y="2756260"/>
              <a:ext cx="1896643" cy="1264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5733552" y="2312297"/>
              <a:ext cx="2594027" cy="44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Artificial Intelligence</a:t>
              </a:r>
              <a:endParaRPr lang="en-US" sz="9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80407" y="1924078"/>
            <a:ext cx="1743581" cy="916253"/>
            <a:chOff x="457195" y="2312297"/>
            <a:chExt cx="3619889" cy="176169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67" y="2756260"/>
              <a:ext cx="1372633" cy="1317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2906" y="2728099"/>
              <a:ext cx="1944003" cy="12936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457195" y="2312297"/>
              <a:ext cx="3619889" cy="44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Assistive Technologies</a:t>
              </a:r>
              <a:endParaRPr lang="en-US" sz="9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9" y="843088"/>
            <a:ext cx="1556437" cy="8287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0406" y="843088"/>
            <a:ext cx="37321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Even if you aren’t swayed by what you saw in </a:t>
            </a:r>
            <a:r>
              <a:rPr lang="en-US" sz="900" dirty="0"/>
              <a:t>this awesome class</a:t>
            </a:r>
            <a:r>
              <a:rPr lang="en-US" sz="900" dirty="0"/>
              <a:t>, </a:t>
            </a:r>
            <a:endParaRPr lang="en-US" sz="900" dirty="0"/>
          </a:p>
          <a:p>
            <a:r>
              <a:rPr lang="en-US" sz="900" dirty="0"/>
              <a:t>you should be learning </a:t>
            </a:r>
            <a:r>
              <a:rPr lang="en-US" sz="900" dirty="0"/>
              <a:t>more about NLP and contribute to the field</a:t>
            </a:r>
            <a:r>
              <a:rPr lang="en-US" sz="900" dirty="0"/>
              <a:t>!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Come talk to me if you are interested in doing anything remotely NLP.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2897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QA over Structured Data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25353"/>
              </p:ext>
            </p:extLst>
          </p:nvPr>
        </p:nvGraphicFramePr>
        <p:xfrm>
          <a:off x="3116261" y="2056765"/>
          <a:ext cx="2730500" cy="891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178874"/>
              </p:ext>
            </p:extLst>
          </p:nvPr>
        </p:nvGraphicFramePr>
        <p:xfrm>
          <a:off x="3370261" y="2259966"/>
          <a:ext cx="2730500" cy="891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81630"/>
              </p:ext>
            </p:extLst>
          </p:nvPr>
        </p:nvGraphicFramePr>
        <p:xfrm>
          <a:off x="3662362" y="2513966"/>
          <a:ext cx="2730500" cy="891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88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1066800" y="1123950"/>
            <a:ext cx="3348037" cy="2890312"/>
            <a:chOff x="1039283" y="1338577"/>
            <a:chExt cx="6727996" cy="4792888"/>
          </a:xfrm>
        </p:grpSpPr>
        <p:sp>
          <p:nvSpPr>
            <p:cNvPr id="9" name="TextBox 8"/>
            <p:cNvSpPr txBox="1"/>
            <p:nvPr/>
          </p:nvSpPr>
          <p:spPr>
            <a:xfrm>
              <a:off x="5314061" y="1338577"/>
              <a:ext cx="2453218" cy="10717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Question Text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9283" y="1344412"/>
              <a:ext cx="2491316" cy="10717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Relational Query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5" name="Predefined Process 4"/>
            <p:cNvSpPr/>
            <p:nvPr/>
          </p:nvSpPr>
          <p:spPr>
            <a:xfrm>
              <a:off x="1039283" y="3125891"/>
              <a:ext cx="2472267" cy="1065109"/>
            </a:xfrm>
            <a:prstGeom prst="flowChartPredefined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Relational Query Engine</a:t>
              </a:r>
              <a:endParaRPr lang="en-US" sz="1200" dirty="0"/>
            </a:p>
          </p:txBody>
        </p:sp>
        <p:cxnSp>
          <p:nvCxnSpPr>
            <p:cNvPr id="21" name="Straight Arrow Connector 20"/>
            <p:cNvCxnSpPr>
              <a:stCxn id="5" idx="2"/>
            </p:cNvCxnSpPr>
            <p:nvPr/>
          </p:nvCxnSpPr>
          <p:spPr>
            <a:xfrm>
              <a:off x="2275417" y="4191000"/>
              <a:ext cx="0" cy="868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9" idx="1"/>
              <a:endCxn id="12" idx="3"/>
            </p:cNvCxnSpPr>
            <p:nvPr/>
          </p:nvCxnSpPr>
          <p:spPr>
            <a:xfrm flipH="1">
              <a:off x="3530599" y="1874470"/>
              <a:ext cx="1783462" cy="58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2" idx="2"/>
            </p:cNvCxnSpPr>
            <p:nvPr/>
          </p:nvCxnSpPr>
          <p:spPr>
            <a:xfrm>
              <a:off x="2284941" y="2416197"/>
              <a:ext cx="0" cy="6953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3530601" y="3685823"/>
              <a:ext cx="1263648" cy="8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39283" y="5059680"/>
              <a:ext cx="2491316" cy="10717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Answers</a:t>
              </a:r>
            </a:p>
            <a:p>
              <a:pPr algn="ctr"/>
              <a:endParaRPr lang="en-US" sz="1200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11547" y="4238031"/>
            <a:ext cx="6234905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Who discovered DNA </a:t>
            </a:r>
            <a:r>
              <a:rPr lang="en-US" sz="1350" dirty="0">
                <a:sym typeface="Wingdings"/>
              </a:rPr>
              <a:t> SELECT * from </a:t>
            </a:r>
            <a:r>
              <a:rPr lang="en-US" sz="1350" b="1" dirty="0">
                <a:sym typeface="Wingdings"/>
              </a:rPr>
              <a:t>discoveries </a:t>
            </a:r>
            <a:r>
              <a:rPr lang="en-US" sz="1350" dirty="0">
                <a:sym typeface="Wingdings"/>
              </a:rPr>
              <a:t>where discovery=“DNA”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45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Reasoning-based QA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80269" y="1047750"/>
            <a:ext cx="6497461" cy="2324789"/>
            <a:chOff x="218587" y="1508218"/>
            <a:chExt cx="6497461" cy="2324789"/>
          </a:xfrm>
        </p:grpSpPr>
        <p:grpSp>
          <p:nvGrpSpPr>
            <p:cNvPr id="4" name="Group 3"/>
            <p:cNvGrpSpPr/>
            <p:nvPr/>
          </p:nvGrpSpPr>
          <p:grpSpPr>
            <a:xfrm>
              <a:off x="218587" y="1565368"/>
              <a:ext cx="5006054" cy="2267639"/>
              <a:chOff x="361062" y="1352750"/>
              <a:chExt cx="8160638" cy="342964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61062" y="1352750"/>
                <a:ext cx="2453217" cy="87279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sz="1050" dirty="0"/>
              </a:p>
              <a:p>
                <a:pPr algn="ctr"/>
                <a:r>
                  <a:rPr lang="en-US" sz="1050" dirty="0"/>
                  <a:t>Question Text</a:t>
                </a:r>
              </a:p>
              <a:p>
                <a:pPr algn="ctr"/>
                <a:endParaRPr lang="en-US" sz="1050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062" y="3352800"/>
                <a:ext cx="2427435" cy="1429596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>
                <a:stCxn id="5" idx="3"/>
              </p:cNvCxnSpPr>
              <p:nvPr/>
            </p:nvCxnSpPr>
            <p:spPr>
              <a:xfrm flipV="1">
                <a:off x="2814279" y="1722082"/>
                <a:ext cx="1269036" cy="670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2788497" y="4114800"/>
                <a:ext cx="1269035" cy="95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Predefined Process 10"/>
              <p:cNvSpPr/>
              <p:nvPr/>
            </p:nvSpPr>
            <p:spPr>
              <a:xfrm>
                <a:off x="6743700" y="2654300"/>
                <a:ext cx="1778000" cy="698500"/>
              </a:xfrm>
              <a:prstGeom prst="flowChartPredefinedProcess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Logical Reasoning</a:t>
                </a:r>
              </a:p>
            </p:txBody>
          </p:sp>
          <p:cxnSp>
            <p:nvCxnSpPr>
              <p:cNvPr id="12" name="Elbow Connector 11"/>
              <p:cNvCxnSpPr>
                <a:stCxn id="23" idx="3"/>
                <a:endCxn id="11" idx="0"/>
              </p:cNvCxnSpPr>
              <p:nvPr/>
            </p:nvCxnSpPr>
            <p:spPr>
              <a:xfrm>
                <a:off x="6413499" y="1702713"/>
                <a:ext cx="1219202" cy="951588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/>
              <p:cNvCxnSpPr>
                <a:endCxn id="11" idx="2"/>
              </p:cNvCxnSpPr>
              <p:nvPr/>
            </p:nvCxnSpPr>
            <p:spPr>
              <a:xfrm flipV="1">
                <a:off x="6413498" y="3352801"/>
                <a:ext cx="1219203" cy="77154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>
              <a:stCxn id="11" idx="3"/>
            </p:cNvCxnSpPr>
            <p:nvPr/>
          </p:nvCxnSpPr>
          <p:spPr>
            <a:xfrm flipV="1">
              <a:off x="5224641" y="2647951"/>
              <a:ext cx="433209" cy="89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657850" y="2399381"/>
              <a:ext cx="1058198" cy="5770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050" dirty="0"/>
            </a:p>
            <a:p>
              <a:pPr algn="ctr"/>
              <a:r>
                <a:rPr lang="en-US" sz="1050" dirty="0"/>
                <a:t>Answers</a:t>
              </a:r>
            </a:p>
            <a:p>
              <a:pPr algn="ctr"/>
              <a:endParaRPr 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01962" y="1508218"/>
              <a:ext cx="1429426" cy="5770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050" dirty="0"/>
            </a:p>
            <a:p>
              <a:pPr algn="ctr"/>
              <a:r>
                <a:rPr lang="en-US" sz="1050" dirty="0"/>
                <a:t>Logical Form</a:t>
              </a:r>
            </a:p>
            <a:p>
              <a:pPr algn="ctr"/>
              <a:endParaRPr lang="en-US" sz="105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1962" y="3114602"/>
              <a:ext cx="1429426" cy="5770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050" dirty="0"/>
            </a:p>
            <a:p>
              <a:pPr algn="ctr"/>
              <a:r>
                <a:rPr lang="en-US" sz="1050" dirty="0"/>
                <a:t>Logical Forms</a:t>
              </a:r>
            </a:p>
            <a:p>
              <a:pPr algn="ctr"/>
              <a:endParaRPr lang="en-US" sz="105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4313" y="3533101"/>
            <a:ext cx="6649373" cy="11310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b="1" dirty="0"/>
              <a:t>Does an iron nail conduct electricity?</a:t>
            </a:r>
            <a:endParaRPr lang="en-US" sz="1350" b="1" dirty="0"/>
          </a:p>
          <a:p>
            <a:r>
              <a:rPr lang="en-US" sz="1350" dirty="0"/>
              <a:t>	metallic </a:t>
            </a:r>
            <a:r>
              <a:rPr lang="en-US" sz="1350" dirty="0"/>
              <a:t>objects conduct electricity</a:t>
            </a:r>
            <a:endParaRPr lang="en-US" sz="1350" dirty="0"/>
          </a:p>
          <a:p>
            <a:r>
              <a:rPr lang="en-US" sz="1350" dirty="0"/>
              <a:t>	iron nail is made of iron =&gt; iron nail is a metallic object</a:t>
            </a:r>
          </a:p>
          <a:p>
            <a:r>
              <a:rPr lang="en-US" sz="1350" dirty="0"/>
              <a:t>	metallic objects conduct electricity ^ iron nail is a metallic object </a:t>
            </a:r>
          </a:p>
          <a:p>
            <a:r>
              <a:rPr lang="en-US" sz="1350" dirty="0"/>
              <a:t>	</a:t>
            </a:r>
            <a:r>
              <a:rPr lang="en-US" sz="1350" dirty="0"/>
              <a:t>			</a:t>
            </a:r>
            <a:r>
              <a:rPr lang="en-US" sz="1350" dirty="0" smtClean="0"/>
              <a:t>=&gt; </a:t>
            </a:r>
            <a:r>
              <a:rPr lang="en-US" sz="1350" dirty="0"/>
              <a:t>iron nail conducts electricity.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741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3445</Words>
  <Application>Microsoft Office PowerPoint</Application>
  <PresentationFormat>Custom</PresentationFormat>
  <Paragraphs>1019</Paragraphs>
  <Slides>70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Arial Unicode MS</vt:lpstr>
      <vt:lpstr>Microsoft YaHei</vt:lpstr>
      <vt:lpstr>ＭＳ Ｐゴシック</vt:lpstr>
      <vt:lpstr>ＭＳ Ｐゴシック</vt:lpstr>
      <vt:lpstr>Arial</vt:lpstr>
      <vt:lpstr>Calibri</vt:lpstr>
      <vt:lpstr>Courier New</vt:lpstr>
      <vt:lpstr>Franklin Gothic Book</vt:lpstr>
      <vt:lpstr>Georgia</vt:lpstr>
      <vt:lpstr>P22 Typewriter</vt:lpstr>
      <vt:lpstr>Tahoma</vt:lpstr>
      <vt:lpstr>Times New Roman</vt:lpstr>
      <vt:lpstr>Wingdings</vt:lpstr>
      <vt:lpstr>Office Theme</vt:lpstr>
      <vt:lpstr>Natural Language Processing  Question Answering</vt:lpstr>
      <vt:lpstr>Question Answering</vt:lpstr>
      <vt:lpstr>Outline</vt:lpstr>
      <vt:lpstr>Why is question answering interesting?</vt:lpstr>
      <vt:lpstr>Types of Question Answering Tasks</vt:lpstr>
      <vt:lpstr>How can we get computers to answer questions?</vt:lpstr>
      <vt:lpstr>Reading-based QA from unstructured texts</vt:lpstr>
      <vt:lpstr>QA over Structured Data</vt:lpstr>
      <vt:lpstr>Reasoning-based QA</vt:lpstr>
      <vt:lpstr>Reading-based QA Approaches</vt:lpstr>
      <vt:lpstr>Reading-based QA: Architecture</vt:lpstr>
      <vt:lpstr>Question Processing</vt:lpstr>
      <vt:lpstr>Question Type Identification</vt:lpstr>
      <vt:lpstr>Question Type Identification</vt:lpstr>
      <vt:lpstr>Search</vt:lpstr>
      <vt:lpstr>Search</vt:lpstr>
      <vt:lpstr>Answer Extraction</vt:lpstr>
      <vt:lpstr>Answer Extraction</vt:lpstr>
      <vt:lpstr>Answer Scoring</vt:lpstr>
      <vt:lpstr>Answer Scoring</vt:lpstr>
      <vt:lpstr>AskMSR: A Shallow QA Approach</vt:lpstr>
      <vt:lpstr>AskMSR: System Architecture</vt:lpstr>
      <vt:lpstr>AskMSR: Question Processing</vt:lpstr>
      <vt:lpstr>Question Processing: Rewrite Patterns</vt:lpstr>
      <vt:lpstr>Question Processing: Rewrite Patterns</vt:lpstr>
      <vt:lpstr>AskMSR: Search</vt:lpstr>
      <vt:lpstr>AskMSR: Answer Extraction</vt:lpstr>
      <vt:lpstr>Answer Extraction: Mining N-Grams</vt:lpstr>
      <vt:lpstr>Answer Extraction: Filtering N-Grams</vt:lpstr>
      <vt:lpstr>Answer Variability</vt:lpstr>
      <vt:lpstr>Answer Scoring: Tiling the Answers</vt:lpstr>
      <vt:lpstr>TREC QA Dataset</vt:lpstr>
      <vt:lpstr>Evaluation</vt:lpstr>
      <vt:lpstr>Results</vt:lpstr>
      <vt:lpstr>Pipelined Architecture Issue</vt:lpstr>
      <vt:lpstr>Feedback Loops: FALCON</vt:lpstr>
      <vt:lpstr>Feedback Loops: FALCON</vt:lpstr>
      <vt:lpstr>Feedback Loops: FALCON</vt:lpstr>
      <vt:lpstr>IBM Deep QA: Watson for Jeopardy!</vt:lpstr>
      <vt:lpstr>What is Jeopardy?</vt:lpstr>
      <vt:lpstr>What kind of precision/recall trade-off is needed?</vt:lpstr>
      <vt:lpstr>No single type of approach is going to do best!</vt:lpstr>
      <vt:lpstr>Watson’s Approach</vt:lpstr>
      <vt:lpstr>PowerPoint Presentation</vt:lpstr>
      <vt:lpstr>Watson’s Architecture: An Empirical Researcher’s Nightmare!</vt:lpstr>
      <vt:lpstr>Question Decomposition</vt:lpstr>
      <vt:lpstr>Watson’s Architecture: An Empirical Researcher’s Nightmare!</vt:lpstr>
      <vt:lpstr>Candidate Search</vt:lpstr>
      <vt:lpstr>Candidate Search</vt:lpstr>
      <vt:lpstr>Candidate Search</vt:lpstr>
      <vt:lpstr>Candidate Search</vt:lpstr>
      <vt:lpstr>Candidate Search</vt:lpstr>
      <vt:lpstr>Candidate Generation</vt:lpstr>
      <vt:lpstr>Candidate Generation Evaluation</vt:lpstr>
      <vt:lpstr>Watson’s Architecture: An Empirical Researcher’s Nightmare!</vt:lpstr>
      <vt:lpstr>Evidence Retrieval and Scoring</vt:lpstr>
      <vt:lpstr>Type Coercion in Watson</vt:lpstr>
      <vt:lpstr>Watson’s Architecture: An Empirical Researcher’s Nightmare!</vt:lpstr>
      <vt:lpstr>Answer Merging</vt:lpstr>
      <vt:lpstr>Answer Ranking</vt:lpstr>
      <vt:lpstr>Watson Summary</vt:lpstr>
      <vt:lpstr>Recap</vt:lpstr>
      <vt:lpstr>Language Modeling</vt:lpstr>
      <vt:lpstr>Classification </vt:lpstr>
      <vt:lpstr>POS Tagging</vt:lpstr>
      <vt:lpstr>Parsing</vt:lpstr>
      <vt:lpstr>Information Extraction</vt:lpstr>
      <vt:lpstr>Information Retrieval</vt:lpstr>
      <vt:lpstr>Question Answering</vt:lpstr>
      <vt:lpstr>Do NLP.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Introduction</dc:title>
  <dc:creator>Sudeshna Sarkar</dc:creator>
  <cp:lastModifiedBy>Sudeshna Sarkar</cp:lastModifiedBy>
  <cp:revision>78</cp:revision>
  <dcterms:created xsi:type="dcterms:W3CDTF">2018-07-17T07:13:33Z</dcterms:created>
  <dcterms:modified xsi:type="dcterms:W3CDTF">2019-10-17T06:16:13Z</dcterms:modified>
</cp:coreProperties>
</file>